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6" r:id="rId2"/>
    <p:sldId id="259" r:id="rId3"/>
    <p:sldId id="260" r:id="rId4"/>
    <p:sldId id="295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  <p:sldId id="287" r:id="rId15"/>
    <p:sldId id="288" r:id="rId16"/>
    <p:sldId id="258" r:id="rId17"/>
    <p:sldId id="269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303" r:id="rId38"/>
    <p:sldId id="307" r:id="rId39"/>
    <p:sldId id="305" r:id="rId40"/>
    <p:sldId id="306" r:id="rId41"/>
    <p:sldId id="291" r:id="rId42"/>
    <p:sldId id="293" r:id="rId43"/>
    <p:sldId id="292" r:id="rId44"/>
    <p:sldId id="285" r:id="rId45"/>
    <p:sldId id="318" r:id="rId46"/>
    <p:sldId id="317" r:id="rId4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1" autoAdjust="0"/>
    <p:restoredTop sz="94660"/>
  </p:normalViewPr>
  <p:slideViewPr>
    <p:cSldViewPr>
      <p:cViewPr varScale="1">
        <p:scale>
          <a:sx n="51" d="100"/>
          <a:sy n="51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w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wmf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1C2921-D808-45D0-B28B-39340579AA00}" type="datetimeFigureOut">
              <a:rPr lang="hu-HU"/>
              <a:pPr>
                <a:defRPr/>
              </a:pPr>
              <a:t>2016.11.23.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D722DF-4697-4B2D-A69D-FF4E2563FE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426955-C7E1-4F48-99CF-4AB7332CB922}" type="slidenum">
              <a:rPr lang="hu-HU" altLang="hu-HU" smtClean="0">
                <a:latin typeface="Arial" charset="0"/>
              </a:rPr>
              <a:pPr/>
              <a:t>6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7987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A1F879-A6DF-4E06-874C-64A291841453}" type="slidenum">
              <a:rPr lang="hu-HU" altLang="hu-HU" smtClean="0">
                <a:latin typeface="Arial" charset="0"/>
              </a:rPr>
              <a:pPr/>
              <a:t>45</a:t>
            </a:fld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kumimoji="1" lang="hu-HU" altLang="hu-H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kumimoji="1" lang="hu-HU" altLang="hu-HU" sz="240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hu-HU" altLang="hu-HU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hu-HU" altLang="hu-HU" smtClean="0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9C9F566-7346-4C94-B0E1-9946F97E1B0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8A0C-D2DF-4677-A2EE-D2C0657872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0EBFE-08A3-4D09-86F3-BADEC2729B2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DB4E4-9DE0-4784-B4DE-DD78F7B9FDD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900F2-8702-4994-AD26-0C736022514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9996E-DC70-496A-A0D5-E780CDCB987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43B25-D223-4F27-9878-23BF5D3CF1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B9705-3FB0-46D6-82B1-78972AFD87F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8CE47-55E0-4F0A-84EA-FCA8AD2AB37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EC67-CAD9-4794-BAF7-D23D92A6811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33CA-AA16-41B4-97DA-2F4FB6813A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C399-61F7-4ED1-AF72-0AE7A7D71A0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9FFFF-AFE5-41D1-A92F-E7EF1F0FF12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A2568-3215-4C2F-8751-0CF0297A497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25280-C49E-40DE-84D1-26D5D78FF25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hu-HU" altLang="hu-HU" smtClean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hu-HU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hu-HU" altLang="hu-HU" smtClean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hu-HU" altLang="hu-HU" smtClean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B3E201-2BD6-4743-BA02-1382D0B577D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 Richardson-extrapoláció és alkalmazása környezeti modellekben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2927350"/>
            <a:ext cx="5410200" cy="1822450"/>
          </a:xfrm>
        </p:spPr>
        <p:txBody>
          <a:bodyPr/>
          <a:lstStyle/>
          <a:p>
            <a:pPr eaLnBrk="1" hangingPunct="1"/>
            <a:r>
              <a:rPr lang="hu-HU" altLang="hu-HU" smtClean="0"/>
              <a:t>		Havasi Ágnes</a:t>
            </a:r>
          </a:p>
          <a:p>
            <a:pPr eaLnBrk="1" hangingPunct="1"/>
            <a:r>
              <a:rPr lang="hu-HU" altLang="hu-HU" smtClean="0"/>
              <a:t>		</a:t>
            </a:r>
            <a:r>
              <a:rPr lang="hu-HU" altLang="hu-HU" sz="2000" smtClean="0"/>
              <a:t>ELTE, Alkalmazott Analízis és 		Számításmat. Tanszék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 Richardon-extrapoláció általánosabb megközelítésben</a:t>
            </a:r>
          </a:p>
        </p:txBody>
      </p:sp>
      <p:sp>
        <p:nvSpPr>
          <p:cNvPr id="144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2400" smtClean="0"/>
              <a:t>Alkalmazzunk ismét p-ed rendben konvergens numerikus módszert!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i="1" smtClean="0">
                <a:cs typeface="Times New Roman" pitchFamily="18" charset="0"/>
              </a:rPr>
              <a:t>y</a:t>
            </a:r>
            <a:r>
              <a:rPr lang="el-GR" altLang="hu-HU" sz="2400" baseline="-25000" smtClean="0">
                <a:cs typeface="Times New Roman" pitchFamily="18" charset="0"/>
              </a:rPr>
              <a:t>τ</a:t>
            </a:r>
            <a:r>
              <a:rPr lang="hu-HU" altLang="hu-HU" sz="2400" smtClean="0">
                <a:cs typeface="Times New Roman" pitchFamily="18" charset="0"/>
              </a:rPr>
              <a:t>(</a:t>
            </a:r>
            <a:r>
              <a:rPr lang="hu-HU" altLang="hu-HU" sz="2400" i="1" smtClean="0">
                <a:cs typeface="Times New Roman" pitchFamily="18" charset="0"/>
              </a:rPr>
              <a:t>t</a:t>
            </a:r>
            <a:r>
              <a:rPr lang="hu-HU" altLang="hu-HU" sz="2400" smtClean="0">
                <a:cs typeface="Times New Roman" pitchFamily="18" charset="0"/>
              </a:rPr>
              <a:t>*): a numerikus megoldás </a:t>
            </a:r>
            <a:r>
              <a:rPr lang="hu-HU" altLang="hu-HU" sz="2400" smtClean="0"/>
              <a:t>t = t*-ban </a:t>
            </a:r>
            <a:r>
              <a:rPr lang="el-GR" altLang="hu-HU" sz="240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hu-HU" altLang="hu-HU" sz="2400" smtClean="0">
                <a:cs typeface="Times New Roman" pitchFamily="18" charset="0"/>
              </a:rPr>
              <a:t> lépésközű rácson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hu-HU" sz="240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hu-HU" altLang="hu-HU" sz="2400" baseline="-25000" smtClean="0">
                <a:cs typeface="Times New Roman" pitchFamily="18" charset="0"/>
              </a:rPr>
              <a:t>1 </a:t>
            </a:r>
            <a:r>
              <a:rPr lang="hu-HU" altLang="hu-HU" sz="2400" smtClean="0">
                <a:cs typeface="Times New Roman" pitchFamily="18" charset="0"/>
              </a:rPr>
              <a:t>és </a:t>
            </a:r>
            <a:r>
              <a:rPr lang="el-GR" altLang="hu-HU" sz="240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hu-HU" altLang="hu-HU" sz="2400" baseline="-25000" smtClean="0">
                <a:cs typeface="Times New Roman" pitchFamily="18" charset="0"/>
              </a:rPr>
              <a:t>2</a:t>
            </a:r>
            <a:r>
              <a:rPr lang="hu-HU" altLang="hu-HU" sz="2400" smtClean="0">
                <a:cs typeface="Times New Roman" pitchFamily="18" charset="0"/>
              </a:rPr>
              <a:t>&lt; </a:t>
            </a:r>
            <a:r>
              <a:rPr lang="el-GR" altLang="hu-HU" sz="240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hu-HU" altLang="hu-HU" sz="2400" baseline="-25000" smtClean="0">
                <a:cs typeface="Times New Roman" pitchFamily="18" charset="0"/>
              </a:rPr>
              <a:t>1</a:t>
            </a:r>
            <a:r>
              <a:rPr lang="hu-HU" altLang="hu-HU" sz="2400" smtClean="0">
                <a:cs typeface="Times New Roman" pitchFamily="18" charset="0"/>
              </a:rPr>
              <a:t> lépésközzel is megoldva a feladatot: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smtClean="0">
                <a:cs typeface="Times New Roman" pitchFamily="18" charset="0"/>
              </a:rPr>
              <a:t>Cél: (p + 1)-ed rendű pontosság.</a:t>
            </a:r>
            <a:endParaRPr lang="el-GR" altLang="hu-HU" sz="2400" smtClean="0">
              <a:cs typeface="Times New Roman" pitchFamily="18" charset="0"/>
            </a:endParaRPr>
          </a:p>
        </p:txBody>
      </p:sp>
      <p:graphicFrame>
        <p:nvGraphicFramePr>
          <p:cNvPr id="14427" name="Object 9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66963" y="3794125"/>
          <a:ext cx="4410075" cy="569913"/>
        </p:xfrm>
        <a:graphic>
          <a:graphicData uri="http://schemas.openxmlformats.org/presentationml/2006/ole">
            <p:oleObj spid="_x0000_s14427" name="Egyenlet" r:id="rId3" imgW="30334320" imgH="3925440" progId="Equation.3">
              <p:embed/>
            </p:oleObj>
          </a:graphicData>
        </a:graphic>
      </p:graphicFrame>
      <p:graphicFrame>
        <p:nvGraphicFramePr>
          <p:cNvPr id="14428" name="Object 9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12838" y="4946650"/>
          <a:ext cx="4110037" cy="560388"/>
        </p:xfrm>
        <a:graphic>
          <a:graphicData uri="http://schemas.openxmlformats.org/presentationml/2006/ole">
            <p:oleObj spid="_x0000_s14428" name="Egyenlet" r:id="rId4" imgW="31779000" imgH="4339080" progId="Equation.3">
              <p:embed/>
            </p:oleObj>
          </a:graphicData>
        </a:graphic>
      </p:graphicFrame>
      <p:graphicFrame>
        <p:nvGraphicFramePr>
          <p:cNvPr id="14429" name="Object 93"/>
          <p:cNvGraphicFramePr>
            <a:graphicFrameLocks noChangeAspect="1"/>
          </p:cNvGraphicFramePr>
          <p:nvPr/>
        </p:nvGraphicFramePr>
        <p:xfrm>
          <a:off x="1027113" y="5524500"/>
          <a:ext cx="4352925" cy="630238"/>
        </p:xfrm>
        <a:graphic>
          <a:graphicData uri="http://schemas.openxmlformats.org/presentationml/2006/ole">
            <p:oleObj spid="_x0000_s14429" name="Egyenlet" r:id="rId5" imgW="31779000" imgH="4339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 Richardson-extrapoláció általánosabb megközelítésben</a:t>
            </a:r>
          </a:p>
        </p:txBody>
      </p:sp>
      <p:sp>
        <p:nvSpPr>
          <p:cNvPr id="15515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05497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600" smtClean="0"/>
              <a:t>A konvergenciához szükséges: (1)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600" smtClean="0"/>
              <a:t>A (p + 1)-edrendű pontosság feltétele: (2)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400" smtClean="0"/>
              <a:t> </a:t>
            </a:r>
          </a:p>
        </p:txBody>
      </p:sp>
      <p:graphicFrame>
        <p:nvGraphicFramePr>
          <p:cNvPr id="15509" name="Object 14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27763" y="4652963"/>
          <a:ext cx="1873250" cy="649287"/>
        </p:xfrm>
        <a:graphic>
          <a:graphicData uri="http://schemas.openxmlformats.org/presentationml/2006/ole">
            <p:oleObj spid="_x0000_s15509" name="Equation" r:id="rId3" imgW="612720" imgH="200520" progId="Equation.3">
              <p:embed/>
            </p:oleObj>
          </a:graphicData>
        </a:graphic>
      </p:graphicFrame>
      <p:graphicFrame>
        <p:nvGraphicFramePr>
          <p:cNvPr id="15510" name="Object 15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5650" y="2708275"/>
          <a:ext cx="5400675" cy="739775"/>
        </p:xfrm>
        <a:graphic>
          <a:graphicData uri="http://schemas.openxmlformats.org/presentationml/2006/ole">
            <p:oleObj spid="_x0000_s15510" name="Equation" r:id="rId4" imgW="1864080" imgH="239400" progId="Equation.3">
              <p:embed/>
            </p:oleObj>
          </a:graphicData>
        </a:graphic>
      </p:graphicFrame>
      <p:graphicFrame>
        <p:nvGraphicFramePr>
          <p:cNvPr id="15511" name="Object 15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659563" y="2781300"/>
          <a:ext cx="1584325" cy="612775"/>
        </p:xfrm>
        <a:graphic>
          <a:graphicData uri="http://schemas.openxmlformats.org/presentationml/2006/ole">
            <p:oleObj spid="_x0000_s15511" name="Equation" r:id="rId5" imgW="548280" imgH="200520" progId="Equation.3">
              <p:embed/>
            </p:oleObj>
          </a:graphicData>
        </a:graphic>
      </p:graphicFrame>
      <p:graphicFrame>
        <p:nvGraphicFramePr>
          <p:cNvPr id="15512" name="Object 15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93775" y="3792538"/>
          <a:ext cx="7624763" cy="588962"/>
        </p:xfrm>
        <a:graphic>
          <a:graphicData uri="http://schemas.openxmlformats.org/presentationml/2006/ole">
            <p:oleObj spid="_x0000_s15512" name="Egyenlet" r:id="rId6" imgW="50767920" imgH="3925440" progId="Equation.3">
              <p:embed/>
            </p:oleObj>
          </a:graphicData>
        </a:graphic>
      </p:graphicFrame>
      <p:graphicFrame>
        <p:nvGraphicFramePr>
          <p:cNvPr id="15513" name="Object 15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94488" y="6021388"/>
          <a:ext cx="2449512" cy="595312"/>
        </p:xfrm>
        <a:graphic>
          <a:graphicData uri="http://schemas.openxmlformats.org/presentationml/2006/ole">
            <p:oleObj spid="_x0000_s15513" name="Equation" r:id="rId7" imgW="935280" imgH="21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 Richardson-extrapoláció általánosabb megközelítésben</a:t>
            </a:r>
          </a:p>
        </p:txBody>
      </p:sp>
      <p:sp>
        <p:nvSpPr>
          <p:cNvPr id="164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2600" smtClean="0"/>
              <a:t>(1)-(2) megoldása: 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buFont typeface="Wingdings" pitchFamily="2" charset="2"/>
              <a:buNone/>
            </a:pPr>
            <a:r>
              <a:rPr lang="hu-HU" altLang="hu-HU" sz="2600" smtClean="0"/>
              <a:t>Speciális esetek: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600" smtClean="0"/>
              <a:t>Legyen </a:t>
            </a:r>
            <a:r>
              <a:rPr lang="el-GR" altLang="hu-HU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hu-HU" altLang="hu-HU" sz="2600" baseline="-25000" smtClean="0">
                <a:cs typeface="Times New Roman" pitchFamily="18" charset="0"/>
              </a:rPr>
              <a:t>2</a:t>
            </a:r>
            <a:r>
              <a:rPr lang="hu-HU" altLang="hu-HU" sz="2600" smtClean="0">
                <a:cs typeface="Times New Roman" pitchFamily="18" charset="0"/>
              </a:rPr>
              <a:t> = </a:t>
            </a:r>
            <a:r>
              <a:rPr lang="el-GR" altLang="hu-HU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hu-HU" altLang="hu-HU" sz="2600" baseline="-25000" smtClean="0">
                <a:cs typeface="Times New Roman" pitchFamily="18" charset="0"/>
              </a:rPr>
              <a:t>1</a:t>
            </a:r>
            <a:r>
              <a:rPr lang="hu-HU" altLang="hu-HU" sz="2600" smtClean="0">
                <a:cs typeface="Times New Roman" pitchFamily="18" charset="0"/>
              </a:rPr>
              <a:t>/2.</a:t>
            </a:r>
          </a:p>
          <a:p>
            <a:pPr eaLnBrk="1" hangingPunct="1"/>
            <a:r>
              <a:rPr lang="hu-HU" altLang="hu-HU" sz="2600" smtClean="0">
                <a:cs typeface="Times New Roman" pitchFamily="18" charset="0"/>
              </a:rPr>
              <a:t>p = 1 (elsőrendű módszer): c</a:t>
            </a:r>
            <a:r>
              <a:rPr lang="hu-HU" altLang="hu-HU" sz="2600" baseline="-25000" smtClean="0">
                <a:cs typeface="Times New Roman" pitchFamily="18" charset="0"/>
              </a:rPr>
              <a:t>1</a:t>
            </a:r>
            <a:r>
              <a:rPr lang="hu-HU" altLang="hu-HU" sz="2600" smtClean="0">
                <a:cs typeface="Times New Roman" pitchFamily="18" charset="0"/>
              </a:rPr>
              <a:t> = </a:t>
            </a:r>
            <a:r>
              <a:rPr lang="hu-HU" altLang="hu-HU" sz="2400" smtClean="0">
                <a:cs typeface="Times New Roman" pitchFamily="18" charset="0"/>
              </a:rPr>
              <a:t>– </a:t>
            </a:r>
            <a:r>
              <a:rPr lang="hu-HU" altLang="hu-HU" sz="2600" smtClean="0">
                <a:cs typeface="Times New Roman" pitchFamily="18" charset="0"/>
              </a:rPr>
              <a:t>1, c</a:t>
            </a:r>
            <a:r>
              <a:rPr lang="hu-HU" altLang="hu-HU" sz="2600" baseline="-25000" smtClean="0">
                <a:cs typeface="Times New Roman" pitchFamily="18" charset="0"/>
              </a:rPr>
              <a:t>2 </a:t>
            </a:r>
            <a:r>
              <a:rPr lang="hu-HU" altLang="hu-HU" sz="2600" smtClean="0">
                <a:cs typeface="Times New Roman" pitchFamily="18" charset="0"/>
              </a:rPr>
              <a:t>= 2</a:t>
            </a:r>
          </a:p>
          <a:p>
            <a:pPr eaLnBrk="1" hangingPunct="1"/>
            <a:r>
              <a:rPr lang="hu-HU" altLang="hu-HU" sz="2600" smtClean="0">
                <a:cs typeface="Times New Roman" pitchFamily="18" charset="0"/>
              </a:rPr>
              <a:t>p = 2 (másodrendű módszer):  c</a:t>
            </a:r>
            <a:r>
              <a:rPr lang="hu-HU" altLang="hu-HU" sz="2600" baseline="-25000" smtClean="0">
                <a:cs typeface="Times New Roman" pitchFamily="18" charset="0"/>
              </a:rPr>
              <a:t>1</a:t>
            </a:r>
            <a:r>
              <a:rPr lang="hu-HU" altLang="hu-HU" sz="2600" smtClean="0">
                <a:cs typeface="Times New Roman" pitchFamily="18" charset="0"/>
              </a:rPr>
              <a:t> = </a:t>
            </a:r>
            <a:r>
              <a:rPr lang="hu-HU" altLang="hu-HU" sz="2400" smtClean="0">
                <a:cs typeface="Times New Roman" pitchFamily="18" charset="0"/>
              </a:rPr>
              <a:t>– </a:t>
            </a:r>
            <a:r>
              <a:rPr lang="hu-HU" altLang="hu-HU" sz="2600" smtClean="0">
                <a:cs typeface="Times New Roman" pitchFamily="18" charset="0"/>
              </a:rPr>
              <a:t>1/3, c</a:t>
            </a:r>
            <a:r>
              <a:rPr lang="hu-HU" altLang="hu-HU" sz="2600" baseline="-25000" smtClean="0">
                <a:cs typeface="Times New Roman" pitchFamily="18" charset="0"/>
              </a:rPr>
              <a:t>2</a:t>
            </a:r>
            <a:r>
              <a:rPr lang="hu-HU" altLang="hu-HU" sz="2600" smtClean="0">
                <a:cs typeface="Times New Roman" pitchFamily="18" charset="0"/>
              </a:rPr>
              <a:t> = 4/3.</a:t>
            </a:r>
            <a:endParaRPr lang="el-GR" altLang="hu-HU" sz="2600" smtClean="0">
              <a:cs typeface="Times New Roman" pitchFamily="18" charset="0"/>
            </a:endParaRPr>
          </a:p>
        </p:txBody>
      </p:sp>
      <p:graphicFrame>
        <p:nvGraphicFramePr>
          <p:cNvPr id="16446" name="Object 6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87450" y="2747963"/>
          <a:ext cx="2663825" cy="1298575"/>
        </p:xfrm>
        <a:graphic>
          <a:graphicData uri="http://schemas.openxmlformats.org/presentationml/2006/ole">
            <p:oleObj spid="_x0000_s16446" name="Equation" r:id="rId3" imgW="935280" imgH="446040" progId="Equation.3">
              <p:embed/>
            </p:oleObj>
          </a:graphicData>
        </a:graphic>
      </p:graphicFrame>
      <p:graphicFrame>
        <p:nvGraphicFramePr>
          <p:cNvPr id="16447" name="Object 6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11638" y="3141663"/>
          <a:ext cx="1800225" cy="638175"/>
        </p:xfrm>
        <a:graphic>
          <a:graphicData uri="http://schemas.openxmlformats.org/presentationml/2006/ole">
            <p:oleObj spid="_x0000_s16447" name="Equation" r:id="rId4" imgW="599760" imgH="20052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RE két módja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38915" name="Picture 7" descr="passiv_aktiv_Ri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49500"/>
            <a:ext cx="77057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Passzív Richardson-extrapoláció</a:t>
            </a:r>
          </a:p>
        </p:txBody>
      </p:sp>
      <p:pic>
        <p:nvPicPr>
          <p:cNvPr id="39938" name="Picture 4" descr="richardson_figure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354263"/>
            <a:ext cx="6553200" cy="4022725"/>
          </a:xfrm>
          <a:solidFill>
            <a:schemeClr val="tx1"/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Aktív Richardson-extrapoláció</a:t>
            </a:r>
          </a:p>
        </p:txBody>
      </p:sp>
      <p:pic>
        <p:nvPicPr>
          <p:cNvPr id="72706" name="Picture 4" descr="richardson_figure_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492375"/>
            <a:ext cx="8388350" cy="3457575"/>
          </a:xfrm>
          <a:solidFill>
            <a:schemeClr val="tx1"/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73113"/>
            <a:ext cx="79248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A RE konvergenciája</a:t>
            </a:r>
          </a:p>
        </p:txBody>
      </p:sp>
      <p:sp>
        <p:nvSpPr>
          <p:cNvPr id="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981950" cy="4235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2400" smtClean="0"/>
              <a:t>Passzív RE: ha a mögöttes (p-ed rendű) módszer konvergens, akkor a passzív RE-val kombinálva is az.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smtClean="0"/>
              <a:t>Mi a helyzet az aktív RE-val?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b="1" smtClean="0"/>
              <a:t>Tétel</a:t>
            </a:r>
            <a:r>
              <a:rPr lang="hu-HU" altLang="hu-HU" sz="2400" smtClean="0"/>
              <a:t> (Faragó, H, Zlatev, 2011): Tegyük fel, hogy </a:t>
            </a:r>
            <a:r>
              <a:rPr lang="hu-HU" altLang="hu-HU" sz="2400" i="1" smtClean="0"/>
              <a:t>f</a:t>
            </a:r>
            <a:r>
              <a:rPr lang="hu-HU" altLang="hu-HU" sz="2400" smtClean="0"/>
              <a:t> a 2. változójában lipschitzes, azaz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/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smtClean="0"/>
              <a:t>    valamely L konstans mellett. Ekkor az explicit Runge-Kutta + aktív RE módszer konvergens.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/>
          </a:p>
        </p:txBody>
      </p:sp>
      <p:graphicFrame>
        <p:nvGraphicFramePr>
          <p:cNvPr id="21537" name="Object 3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4581525"/>
          <a:ext cx="5543550" cy="636588"/>
        </p:xfrm>
        <a:graphic>
          <a:graphicData uri="http://schemas.openxmlformats.org/presentationml/2006/ole">
            <p:oleObj spid="_x0000_s21537" name="Equation" r:id="rId3" imgW="2122200" imgH="226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RE konvergenciája – folyt.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u-HU" altLang="hu-HU" b="1" smtClean="0"/>
          </a:p>
          <a:p>
            <a:pPr eaLnBrk="1" hangingPunct="1">
              <a:buFont typeface="Wingdings" pitchFamily="2" charset="2"/>
              <a:buNone/>
            </a:pPr>
            <a:r>
              <a:rPr lang="hu-HU" altLang="hu-HU" b="1" smtClean="0"/>
              <a:t>Tétel</a:t>
            </a:r>
            <a:r>
              <a:rPr lang="hu-HU" altLang="hu-HU" smtClean="0"/>
              <a:t> (Faragó, H, Zlatev, 2012): </a:t>
            </a:r>
            <a:r>
              <a:rPr lang="hu-HU" altLang="hu-HU" sz="2400" smtClean="0"/>
              <a:t>Tegyük fel, hogy </a:t>
            </a:r>
            <a:r>
              <a:rPr lang="hu-HU" altLang="hu-HU" sz="2400" i="1" smtClean="0"/>
              <a:t>f</a:t>
            </a:r>
            <a:r>
              <a:rPr lang="hu-HU" altLang="hu-HU" sz="2400" smtClean="0"/>
              <a:t> a 2. változójában lipschitzes. Ekkor a diagonálisan implicit Runge-Kutta + aktív RE módszer  konvergens.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RE stabilitása rögzített rácson</a:t>
            </a:r>
          </a:p>
        </p:txBody>
      </p:sp>
      <p:sp>
        <p:nvSpPr>
          <p:cNvPr id="45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49500"/>
            <a:ext cx="8305800" cy="4162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sz="2000" b="1" smtClean="0"/>
              <a:t>Dahlquist-féle tesztfeladat (valós eset)</a:t>
            </a:r>
            <a:r>
              <a:rPr lang="hu-HU" altLang="hu-HU" sz="2000" smtClean="0"/>
              <a:t>:</a:t>
            </a:r>
          </a:p>
          <a:p>
            <a:pPr>
              <a:buFont typeface="Wingdings" pitchFamily="2" charset="2"/>
              <a:buNone/>
            </a:pPr>
            <a:endParaRPr lang="hu-HU" altLang="hu-HU" sz="2000" smtClean="0"/>
          </a:p>
          <a:p>
            <a:pPr>
              <a:buFont typeface="Wingdings" pitchFamily="2" charset="2"/>
              <a:buNone/>
            </a:pPr>
            <a:endParaRPr lang="hu-HU" altLang="hu-HU" sz="2000" smtClean="0"/>
          </a:p>
          <a:p>
            <a:pPr>
              <a:buFont typeface="Wingdings" pitchFamily="2" charset="2"/>
              <a:buNone/>
            </a:pPr>
            <a:r>
              <a:rPr lang="hu-HU" altLang="hu-HU" sz="2000" smtClean="0"/>
              <a:t>Ekkor a pontos m.o. korlátos.</a:t>
            </a:r>
          </a:p>
          <a:p>
            <a:pPr>
              <a:buFont typeface="Wingdings" pitchFamily="2" charset="2"/>
              <a:buNone/>
            </a:pPr>
            <a:r>
              <a:rPr lang="hu-HU" altLang="hu-HU" sz="2000" smtClean="0"/>
              <a:t>Kérdés: numerikus módszer + RE korlátos megoldást ad-e?</a:t>
            </a:r>
          </a:p>
          <a:p>
            <a:pPr>
              <a:buFont typeface="Wingdings" pitchFamily="2" charset="2"/>
              <a:buNone/>
            </a:pPr>
            <a:r>
              <a:rPr lang="hu-HU" altLang="hu-HU" sz="2000" smtClean="0"/>
              <a:t>Az aktívra érdekes!</a:t>
            </a:r>
          </a:p>
          <a:p>
            <a:pPr>
              <a:buFont typeface="Wingdings" pitchFamily="2" charset="2"/>
              <a:buNone/>
            </a:pPr>
            <a:r>
              <a:rPr lang="hu-HU" altLang="hu-HU" sz="2000" smtClean="0"/>
              <a:t>Numerikus módszer alkalmazása:</a:t>
            </a:r>
          </a:p>
          <a:p>
            <a:pPr>
              <a:buFont typeface="Wingdings" pitchFamily="2" charset="2"/>
              <a:buNone/>
            </a:pPr>
            <a:r>
              <a:rPr lang="hu-HU" altLang="hu-HU" sz="2000" smtClean="0"/>
              <a:t>R(</a:t>
            </a:r>
            <a:r>
              <a:rPr lang="el-GR" altLang="hu-HU" sz="200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altLang="hu-HU" sz="2000" smtClean="0">
                <a:cs typeface="Arial" charset="0"/>
              </a:rPr>
              <a:t>λ</a:t>
            </a:r>
            <a:r>
              <a:rPr lang="hu-HU" altLang="hu-HU" sz="2000" smtClean="0"/>
              <a:t>) – a módszer ún. stabilitási függvénye </a:t>
            </a:r>
          </a:p>
          <a:p>
            <a:pPr>
              <a:buFont typeface="Wingdings" pitchFamily="2" charset="2"/>
              <a:buNone/>
            </a:pPr>
            <a:r>
              <a:rPr lang="hu-HU" altLang="hu-HU" sz="2000" b="1" smtClean="0"/>
              <a:t>Stabilitás: </a:t>
            </a:r>
            <a:endParaRPr lang="hu-HU" altLang="hu-HU" sz="2000" smtClean="0"/>
          </a:p>
          <a:p>
            <a:pPr>
              <a:buFont typeface="Wingdings" pitchFamily="2" charset="2"/>
              <a:buNone/>
            </a:pPr>
            <a:endParaRPr lang="hu-HU" altLang="hu-HU" sz="2000" b="1" smtClean="0"/>
          </a:p>
          <a:p>
            <a:pPr>
              <a:buFont typeface="Wingdings" pitchFamily="2" charset="2"/>
              <a:buNone/>
            </a:pPr>
            <a:r>
              <a:rPr lang="hu-HU" altLang="hu-HU" sz="2000" b="1" smtClean="0"/>
              <a:t>Feltétele:</a:t>
            </a:r>
            <a:r>
              <a:rPr lang="hu-HU" altLang="hu-HU" sz="2000" smtClean="0"/>
              <a:t> </a:t>
            </a:r>
          </a:p>
          <a:p>
            <a:pPr>
              <a:buFont typeface="Wingdings" pitchFamily="2" charset="2"/>
              <a:buNone/>
            </a:pPr>
            <a:endParaRPr lang="hu-HU" altLang="hu-HU" sz="2000" smtClean="0"/>
          </a:p>
          <a:p>
            <a:pPr>
              <a:buFont typeface="Wingdings" pitchFamily="2" charset="2"/>
              <a:buNone/>
            </a:pPr>
            <a:endParaRPr lang="hu-HU" altLang="hu-HU" sz="2000" smtClean="0"/>
          </a:p>
          <a:p>
            <a:pPr>
              <a:buFont typeface="Wingdings" pitchFamily="2" charset="2"/>
              <a:buNone/>
            </a:pPr>
            <a:endParaRPr lang="hu-HU" altLang="hu-HU" sz="2000" smtClean="0"/>
          </a:p>
          <a:p>
            <a:pPr>
              <a:buFont typeface="Wingdings" pitchFamily="2" charset="2"/>
              <a:buNone/>
            </a:pPr>
            <a:endParaRPr lang="hu-HU" altLang="hu-HU" sz="2000" smtClean="0"/>
          </a:p>
        </p:txBody>
      </p:sp>
      <p:graphicFrame>
        <p:nvGraphicFramePr>
          <p:cNvPr id="45170" name="Object 1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00113" y="2852738"/>
          <a:ext cx="2054225" cy="506412"/>
        </p:xfrm>
        <a:graphic>
          <a:graphicData uri="http://schemas.openxmlformats.org/presentationml/2006/ole">
            <p:oleObj spid="_x0000_s45170" name="Egyenlet" r:id="rId3" imgW="831960" imgH="200520" progId="Equation.3">
              <p:embed/>
            </p:oleObj>
          </a:graphicData>
        </a:graphic>
      </p:graphicFrame>
      <p:graphicFrame>
        <p:nvGraphicFramePr>
          <p:cNvPr id="45171" name="Object 1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19700" y="2781300"/>
          <a:ext cx="1655763" cy="584200"/>
        </p:xfrm>
        <a:graphic>
          <a:graphicData uri="http://schemas.openxmlformats.org/presentationml/2006/ole">
            <p:oleObj spid="_x0000_s45171" name="Egyenlet" r:id="rId4" imgW="651600" imgH="226440" progId="Equation.3">
              <p:embed/>
            </p:oleObj>
          </a:graphicData>
        </a:graphic>
      </p:graphicFrame>
      <p:graphicFrame>
        <p:nvGraphicFramePr>
          <p:cNvPr id="45172" name="Object 116"/>
          <p:cNvGraphicFramePr>
            <a:graphicFrameLocks noChangeAspect="1"/>
          </p:cNvGraphicFramePr>
          <p:nvPr/>
        </p:nvGraphicFramePr>
        <p:xfrm>
          <a:off x="3132138" y="2852738"/>
          <a:ext cx="2149475" cy="498475"/>
        </p:xfrm>
        <a:graphic>
          <a:graphicData uri="http://schemas.openxmlformats.org/presentationml/2006/ole">
            <p:oleObj spid="_x0000_s45172" name="Egyenlet" r:id="rId5" imgW="612720" imgH="200520" progId="Equation.3">
              <p:embed/>
            </p:oleObj>
          </a:graphicData>
        </a:graphic>
      </p:graphicFrame>
      <p:graphicFrame>
        <p:nvGraphicFramePr>
          <p:cNvPr id="45173" name="Object 117"/>
          <p:cNvGraphicFramePr>
            <a:graphicFrameLocks noChangeAspect="1"/>
          </p:cNvGraphicFramePr>
          <p:nvPr/>
        </p:nvGraphicFramePr>
        <p:xfrm>
          <a:off x="7019925" y="2852738"/>
          <a:ext cx="933450" cy="446087"/>
        </p:xfrm>
        <a:graphic>
          <a:graphicData uri="http://schemas.openxmlformats.org/presentationml/2006/ole">
            <p:oleObj spid="_x0000_s45173" name="Egyenlet" r:id="rId6" imgW="367560" imgH="174600" progId="Equation.3">
              <p:embed/>
            </p:oleObj>
          </a:graphicData>
        </a:graphic>
      </p:graphicFrame>
      <p:graphicFrame>
        <p:nvGraphicFramePr>
          <p:cNvPr id="45174" name="Object 118"/>
          <p:cNvGraphicFramePr>
            <a:graphicFrameLocks noChangeAspect="1"/>
          </p:cNvGraphicFramePr>
          <p:nvPr/>
        </p:nvGraphicFramePr>
        <p:xfrm>
          <a:off x="5003800" y="4437063"/>
          <a:ext cx="2427288" cy="582612"/>
        </p:xfrm>
        <a:graphic>
          <a:graphicData uri="http://schemas.openxmlformats.org/presentationml/2006/ole">
            <p:oleObj spid="_x0000_s45174" name="Egyenlet" r:id="rId7" imgW="1012680" imgH="239400" progId="Equation.3">
              <p:embed/>
            </p:oleObj>
          </a:graphicData>
        </a:graphic>
      </p:graphicFrame>
      <p:graphicFrame>
        <p:nvGraphicFramePr>
          <p:cNvPr id="45175" name="Object 119"/>
          <p:cNvGraphicFramePr>
            <a:graphicFrameLocks noChangeAspect="1"/>
          </p:cNvGraphicFramePr>
          <p:nvPr/>
        </p:nvGraphicFramePr>
        <p:xfrm>
          <a:off x="2555875" y="5445125"/>
          <a:ext cx="4117975" cy="550863"/>
        </p:xfrm>
        <a:graphic>
          <a:graphicData uri="http://schemas.openxmlformats.org/presentationml/2006/ole">
            <p:oleObj spid="_x0000_s45175" name="Egyenlet" r:id="rId8" imgW="1722240" imgH="226440" progId="Equation.3">
              <p:embed/>
            </p:oleObj>
          </a:graphicData>
        </a:graphic>
      </p:graphicFrame>
      <p:graphicFrame>
        <p:nvGraphicFramePr>
          <p:cNvPr id="45176" name="Object 120"/>
          <p:cNvGraphicFramePr>
            <a:graphicFrameLocks noChangeAspect="1"/>
          </p:cNvGraphicFramePr>
          <p:nvPr/>
        </p:nvGraphicFramePr>
        <p:xfrm>
          <a:off x="2268538" y="6092825"/>
          <a:ext cx="1843087" cy="490538"/>
        </p:xfrm>
        <a:graphic>
          <a:graphicData uri="http://schemas.openxmlformats.org/presentationml/2006/ole">
            <p:oleObj spid="_x0000_s45176" name="Egyenlet" r:id="rId9" imgW="767520" imgH="200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7" name="AutoShap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stabilitási függvény vizsgálata</a:t>
            </a:r>
          </a:p>
        </p:txBody>
      </p:sp>
      <p:sp>
        <p:nvSpPr>
          <p:cNvPr id="461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694613" cy="3875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sz="2400" smtClean="0"/>
              <a:t>Jelölés: </a:t>
            </a:r>
          </a:p>
          <a:p>
            <a:pPr>
              <a:buFont typeface="Wingdings" pitchFamily="2" charset="2"/>
              <a:buNone/>
            </a:pPr>
            <a:r>
              <a:rPr lang="hu-HU" altLang="hu-HU" sz="2400" b="1" smtClean="0"/>
              <a:t>Kérdés:</a:t>
            </a:r>
            <a:r>
              <a:rPr lang="hu-HU" altLang="hu-HU" sz="2400" smtClean="0"/>
              <a:t> 	 mely értékeire lesz			?</a:t>
            </a:r>
          </a:p>
          <a:p>
            <a:pPr>
              <a:buFont typeface="Wingdings" pitchFamily="2" charset="2"/>
              <a:buNone/>
            </a:pPr>
            <a:r>
              <a:rPr lang="hu-HU" altLang="hu-HU" sz="2400" smtClean="0"/>
              <a:t>Vizsgáljuk meg ezt az aktív RE esetén különböző mögöttes módszerekre (EE, IE, KP)!</a:t>
            </a:r>
          </a:p>
          <a:p>
            <a:pPr>
              <a:buFont typeface="Wingdings" pitchFamily="2" charset="2"/>
              <a:buNone/>
            </a:pPr>
            <a:endParaRPr lang="hu-HU" altLang="hu-HU" sz="2400" smtClean="0"/>
          </a:p>
          <a:p>
            <a:pPr>
              <a:buFont typeface="Wingdings" pitchFamily="2" charset="2"/>
              <a:buNone/>
            </a:pPr>
            <a:r>
              <a:rPr lang="hu-HU" altLang="hu-HU" sz="2400" smtClean="0"/>
              <a:t>Megjegyzés: előnyös, ha			ugyanis </a:t>
            </a:r>
          </a:p>
          <a:p>
            <a:pPr>
              <a:buFont typeface="Wingdings" pitchFamily="2" charset="2"/>
              <a:buNone/>
            </a:pPr>
            <a:r>
              <a:rPr lang="hu-HU" altLang="hu-HU" sz="2400" smtClean="0"/>
              <a:t>			esetén a megoldás lépésenként előjelet </a:t>
            </a:r>
          </a:p>
          <a:p>
            <a:pPr>
              <a:buFont typeface="Wingdings" pitchFamily="2" charset="2"/>
              <a:buNone/>
            </a:pPr>
            <a:r>
              <a:rPr lang="hu-HU" altLang="hu-HU" sz="2400" smtClean="0"/>
              <a:t>vált (oszcilláció).</a:t>
            </a:r>
          </a:p>
        </p:txBody>
      </p:sp>
      <p:graphicFrame>
        <p:nvGraphicFramePr>
          <p:cNvPr id="46162" name="Object 8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24075" y="2276475"/>
          <a:ext cx="1439863" cy="590550"/>
        </p:xfrm>
        <a:graphic>
          <a:graphicData uri="http://schemas.openxmlformats.org/presentationml/2006/ole">
            <p:oleObj spid="_x0000_s46162" name="Egyenlet" r:id="rId3" imgW="496800" imgH="200520" progId="Equation.3">
              <p:embed/>
            </p:oleObj>
          </a:graphicData>
        </a:graphic>
      </p:graphicFrame>
      <p:graphicFrame>
        <p:nvGraphicFramePr>
          <p:cNvPr id="46163" name="Object 8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95513" y="2852738"/>
          <a:ext cx="400050" cy="433387"/>
        </p:xfrm>
        <a:graphic>
          <a:graphicData uri="http://schemas.openxmlformats.org/presentationml/2006/ole">
            <p:oleObj spid="_x0000_s46163" name="Egyenlet" r:id="rId4" imgW="148320" imgH="161640" progId="Equation.3">
              <p:embed/>
            </p:oleObj>
          </a:graphicData>
        </a:graphic>
      </p:graphicFrame>
      <p:graphicFrame>
        <p:nvGraphicFramePr>
          <p:cNvPr id="46164" name="Object 84"/>
          <p:cNvGraphicFramePr>
            <a:graphicFrameLocks noChangeAspect="1"/>
          </p:cNvGraphicFramePr>
          <p:nvPr/>
        </p:nvGraphicFramePr>
        <p:xfrm>
          <a:off x="5711825" y="2781300"/>
          <a:ext cx="1504950" cy="490538"/>
        </p:xfrm>
        <a:graphic>
          <a:graphicData uri="http://schemas.openxmlformats.org/presentationml/2006/ole">
            <p:oleObj spid="_x0000_s46164" name="Egyenlet" r:id="rId5" imgW="625680" imgH="200520" progId="Equation.3">
              <p:embed/>
            </p:oleObj>
          </a:graphicData>
        </a:graphic>
      </p:graphicFrame>
      <p:graphicFrame>
        <p:nvGraphicFramePr>
          <p:cNvPr id="46165" name="Object 85"/>
          <p:cNvGraphicFramePr>
            <a:graphicFrameLocks noChangeAspect="1"/>
          </p:cNvGraphicFramePr>
          <p:nvPr/>
        </p:nvGraphicFramePr>
        <p:xfrm>
          <a:off x="4572000" y="4510088"/>
          <a:ext cx="1503363" cy="488950"/>
        </p:xfrm>
        <a:graphic>
          <a:graphicData uri="http://schemas.openxmlformats.org/presentationml/2006/ole">
            <p:oleObj spid="_x0000_s46165" name="Egyenlet" r:id="rId6" imgW="625680" imgH="200520" progId="Equation.3">
              <p:embed/>
            </p:oleObj>
          </a:graphicData>
        </a:graphic>
      </p:graphicFrame>
      <p:graphicFrame>
        <p:nvGraphicFramePr>
          <p:cNvPr id="46166" name="Object 86"/>
          <p:cNvGraphicFramePr>
            <a:graphicFrameLocks noChangeAspect="1"/>
          </p:cNvGraphicFramePr>
          <p:nvPr/>
        </p:nvGraphicFramePr>
        <p:xfrm>
          <a:off x="992188" y="4957763"/>
          <a:ext cx="1412875" cy="490537"/>
        </p:xfrm>
        <a:graphic>
          <a:graphicData uri="http://schemas.openxmlformats.org/presentationml/2006/ole">
            <p:oleObj spid="_x0000_s46166" name="Egyenlet" r:id="rId7" imgW="586800" imgH="200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Vázlat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349500"/>
            <a:ext cx="7848600" cy="4751388"/>
          </a:xfrm>
        </p:spPr>
        <p:txBody>
          <a:bodyPr/>
          <a:lstStyle/>
          <a:p>
            <a:pPr eaLnBrk="1" hangingPunct="1"/>
            <a:r>
              <a:rPr lang="hu-HU" altLang="hu-HU" sz="3200" smtClean="0"/>
              <a:t>Időfüggő feladatok numerikus megoldása</a:t>
            </a:r>
          </a:p>
          <a:p>
            <a:pPr eaLnBrk="1" hangingPunct="1"/>
            <a:r>
              <a:rPr lang="hu-HU" altLang="hu-HU" sz="3200" smtClean="0"/>
              <a:t>A Richardson-extrapoláció (RE)</a:t>
            </a:r>
          </a:p>
          <a:p>
            <a:pPr eaLnBrk="1" hangingPunct="1"/>
            <a:r>
              <a:rPr lang="hu-HU" altLang="hu-HU" sz="3200" smtClean="0"/>
              <a:t>Elméleti eredmények</a:t>
            </a:r>
          </a:p>
          <a:p>
            <a:pPr eaLnBrk="1" hangingPunct="1"/>
            <a:r>
              <a:rPr lang="hu-HU" altLang="hu-HU" sz="3200" smtClean="0"/>
              <a:t>Légköri alkalmazások</a:t>
            </a:r>
          </a:p>
          <a:p>
            <a:pPr eaLnBrk="1" hangingPunct="1"/>
            <a:r>
              <a:rPr lang="hu-HU" altLang="hu-HU" sz="3200" smtClean="0"/>
              <a:t>Lehetséges kutatási problémák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200" b="0" smtClean="0"/>
              <a:t>Az EE módszer feltételesen stabil.</a:t>
            </a:r>
            <a:br>
              <a:rPr lang="hu-HU" altLang="hu-HU" sz="2200" b="0" smtClean="0"/>
            </a:br>
            <a:r>
              <a:rPr lang="hu-HU" altLang="hu-HU" sz="2200" b="0" smtClean="0"/>
              <a:t>Az EE + aktív RE módszer pontosan akkor stabil, ha a két</a:t>
            </a:r>
            <a:br>
              <a:rPr lang="hu-HU" altLang="hu-HU" sz="2200" b="0" smtClean="0"/>
            </a:br>
            <a:r>
              <a:rPr lang="hu-HU" altLang="hu-HU" sz="2200" b="0" smtClean="0"/>
              <a:t>EE-lépés külön-külön is az.</a:t>
            </a:r>
          </a:p>
        </p:txBody>
      </p:sp>
      <p:pic>
        <p:nvPicPr>
          <p:cNvPr id="4915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205038"/>
            <a:ext cx="7921625" cy="46529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200" b="0" smtClean="0"/>
              <a:t>Az IE módszer feltétel nélkül stabil.</a:t>
            </a:r>
            <a:br>
              <a:rPr lang="hu-HU" altLang="hu-HU" sz="2200" b="0" smtClean="0"/>
            </a:br>
            <a:r>
              <a:rPr lang="hu-HU" altLang="hu-HU" sz="2200" b="0" smtClean="0"/>
              <a:t>Az IE + aktív RE módszer mindig stabil, de nagy lépésközre a stabilitási függvény negatív </a:t>
            </a:r>
            <a:r>
              <a:rPr lang="hu-HU" altLang="hu-HU" sz="2200" b="0" smtClean="0">
                <a:cs typeface="Arial" charset="0"/>
              </a:rPr>
              <a:t>→</a:t>
            </a:r>
            <a:r>
              <a:rPr lang="hu-HU" altLang="hu-HU" sz="2200" b="0" smtClean="0"/>
              <a:t> oszcilláció.</a:t>
            </a:r>
          </a:p>
        </p:txBody>
      </p:sp>
      <p:pic>
        <p:nvPicPr>
          <p:cNvPr id="5017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205038"/>
            <a:ext cx="8280400" cy="46529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200" b="0" smtClean="0"/>
              <a:t>A KP módszer feltétel nélkül stabil, de a stab. fv. túl nagy</a:t>
            </a:r>
            <a:br>
              <a:rPr lang="hu-HU" altLang="hu-HU" sz="2200" b="0" smtClean="0"/>
            </a:br>
            <a:r>
              <a:rPr lang="hu-HU" altLang="hu-HU" sz="2200" b="0" smtClean="0"/>
              <a:t>lépésközre negatív </a:t>
            </a:r>
            <a:r>
              <a:rPr lang="hu-HU" altLang="hu-HU" sz="2200" b="0" smtClean="0">
                <a:cs typeface="Arial" charset="0"/>
              </a:rPr>
              <a:t>→</a:t>
            </a:r>
            <a:r>
              <a:rPr lang="hu-HU" altLang="hu-HU" sz="2200" b="0" smtClean="0"/>
              <a:t> oszcilláció.</a:t>
            </a:r>
            <a:br>
              <a:rPr lang="hu-HU" altLang="hu-HU" sz="2200" b="0" smtClean="0"/>
            </a:br>
            <a:r>
              <a:rPr lang="hu-HU" altLang="hu-HU" sz="2200" b="0" smtClean="0"/>
              <a:t>A KP + aktív RE módszer feltételesen stabil, de oszc.mentes</a:t>
            </a:r>
          </a:p>
        </p:txBody>
      </p:sp>
      <p:pic>
        <p:nvPicPr>
          <p:cNvPr id="5120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76475"/>
            <a:ext cx="8280400" cy="45815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smtClean="0"/>
              <a:t>Stabilitási fogalmak általánosabb tárgyalásban</a:t>
            </a:r>
          </a:p>
        </p:txBody>
      </p:sp>
      <p:sp>
        <p:nvSpPr>
          <p:cNvPr id="472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305800" cy="4162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sz="2400" b="1" smtClean="0"/>
              <a:t>Dahlquist-féle tesztfeladat (komplex eset)</a:t>
            </a:r>
            <a:r>
              <a:rPr lang="hu-HU" altLang="hu-HU" sz="2400" smtClean="0"/>
              <a:t>:</a:t>
            </a:r>
          </a:p>
          <a:p>
            <a:pPr>
              <a:buFont typeface="Wingdings" pitchFamily="2" charset="2"/>
              <a:buNone/>
            </a:pPr>
            <a:endParaRPr lang="hu-HU" altLang="hu-HU" sz="2400" smtClean="0"/>
          </a:p>
          <a:p>
            <a:pPr>
              <a:buFont typeface="Wingdings" pitchFamily="2" charset="2"/>
              <a:buNone/>
            </a:pPr>
            <a:endParaRPr lang="hu-HU" altLang="hu-HU" sz="2400" smtClean="0"/>
          </a:p>
          <a:p>
            <a:pPr>
              <a:buFont typeface="Wingdings" pitchFamily="2" charset="2"/>
              <a:buNone/>
            </a:pPr>
            <a:r>
              <a:rPr lang="hu-HU" altLang="hu-HU" sz="2400" smtClean="0"/>
              <a:t>Numerikus módszer alkalmazása:</a:t>
            </a:r>
          </a:p>
          <a:p>
            <a:pPr>
              <a:buFont typeface="Wingdings" pitchFamily="2" charset="2"/>
              <a:buNone/>
            </a:pPr>
            <a:endParaRPr lang="hu-HU" altLang="hu-HU" sz="2400" smtClean="0"/>
          </a:p>
          <a:p>
            <a:pPr>
              <a:buFont typeface="Wingdings" pitchFamily="2" charset="2"/>
              <a:buNone/>
            </a:pPr>
            <a:r>
              <a:rPr lang="hu-HU" altLang="hu-HU" sz="2400" b="1" smtClean="0"/>
              <a:t>A-stabil</a:t>
            </a:r>
            <a:r>
              <a:rPr lang="hu-HU" altLang="hu-HU" sz="2400" smtClean="0"/>
              <a:t> módszer: tetszőleges lépésközzel korlátos marad a megoldás, azaz		       minden		esetén  </a:t>
            </a:r>
          </a:p>
          <a:p>
            <a:pPr>
              <a:buFont typeface="Wingdings" pitchFamily="2" charset="2"/>
              <a:buNone/>
            </a:pPr>
            <a:r>
              <a:rPr lang="hu-HU" altLang="hu-HU" sz="2400" b="1" smtClean="0"/>
              <a:t>Erősen A-stabil</a:t>
            </a:r>
            <a:r>
              <a:rPr lang="hu-HU" altLang="hu-HU" sz="2400" smtClean="0"/>
              <a:t> módszer: A-stabil és </a:t>
            </a:r>
          </a:p>
          <a:p>
            <a:pPr>
              <a:buFont typeface="Wingdings" pitchFamily="2" charset="2"/>
              <a:buNone/>
            </a:pPr>
            <a:r>
              <a:rPr lang="hu-HU" altLang="hu-HU" sz="2400" b="1" smtClean="0"/>
              <a:t>L-stabil</a:t>
            </a:r>
            <a:r>
              <a:rPr lang="hu-HU" altLang="hu-HU" sz="2400" smtClean="0"/>
              <a:t>: </a:t>
            </a:r>
          </a:p>
          <a:p>
            <a:pPr>
              <a:buFont typeface="Wingdings" pitchFamily="2" charset="2"/>
              <a:buNone/>
            </a:pPr>
            <a:endParaRPr lang="hu-HU" altLang="hu-HU" sz="2400" smtClean="0"/>
          </a:p>
          <a:p>
            <a:pPr>
              <a:buFont typeface="Wingdings" pitchFamily="2" charset="2"/>
              <a:buNone/>
            </a:pPr>
            <a:endParaRPr lang="hu-HU" altLang="hu-HU" sz="2400" smtClean="0"/>
          </a:p>
          <a:p>
            <a:pPr>
              <a:buFont typeface="Wingdings" pitchFamily="2" charset="2"/>
              <a:buNone/>
            </a:pPr>
            <a:endParaRPr lang="hu-HU" altLang="hu-HU" sz="2400" smtClean="0"/>
          </a:p>
          <a:p>
            <a:pPr>
              <a:buFont typeface="Wingdings" pitchFamily="2" charset="2"/>
              <a:buNone/>
            </a:pPr>
            <a:endParaRPr lang="hu-HU" altLang="hu-HU" sz="2400" smtClean="0"/>
          </a:p>
        </p:txBody>
      </p:sp>
      <p:graphicFrame>
        <p:nvGraphicFramePr>
          <p:cNvPr id="47250" name="Object 14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2997200"/>
          <a:ext cx="2054225" cy="506413"/>
        </p:xfrm>
        <a:graphic>
          <a:graphicData uri="http://schemas.openxmlformats.org/presentationml/2006/ole">
            <p:oleObj spid="_x0000_s47250" name="Egyenlet" r:id="rId3" imgW="831960" imgH="200520" progId="Equation.3">
              <p:embed/>
            </p:oleObj>
          </a:graphicData>
        </a:graphic>
      </p:graphicFrame>
      <p:graphicFrame>
        <p:nvGraphicFramePr>
          <p:cNvPr id="47251" name="Object 14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92725" y="2921000"/>
          <a:ext cx="1655763" cy="584200"/>
        </p:xfrm>
        <a:graphic>
          <a:graphicData uri="http://schemas.openxmlformats.org/presentationml/2006/ole">
            <p:oleObj spid="_x0000_s47251" name="Egyenlet" r:id="rId4" imgW="651600" imgH="226440" progId="Equation.3">
              <p:embed/>
            </p:oleObj>
          </a:graphicData>
        </a:graphic>
      </p:graphicFrame>
      <p:graphicFrame>
        <p:nvGraphicFramePr>
          <p:cNvPr id="47252" name="Object 148"/>
          <p:cNvGraphicFramePr>
            <a:graphicFrameLocks noChangeAspect="1"/>
          </p:cNvGraphicFramePr>
          <p:nvPr/>
        </p:nvGraphicFramePr>
        <p:xfrm>
          <a:off x="3136900" y="2997200"/>
          <a:ext cx="2149475" cy="498475"/>
        </p:xfrm>
        <a:graphic>
          <a:graphicData uri="http://schemas.openxmlformats.org/presentationml/2006/ole">
            <p:oleObj spid="_x0000_s47252" name="Egyenlet" r:id="rId5" imgW="612720" imgH="200520" progId="Equation.3">
              <p:embed/>
            </p:oleObj>
          </a:graphicData>
        </a:graphic>
      </p:graphicFrame>
      <p:graphicFrame>
        <p:nvGraphicFramePr>
          <p:cNvPr id="47253" name="Object 149"/>
          <p:cNvGraphicFramePr>
            <a:graphicFrameLocks noChangeAspect="1"/>
          </p:cNvGraphicFramePr>
          <p:nvPr/>
        </p:nvGraphicFramePr>
        <p:xfrm>
          <a:off x="7085013" y="2965450"/>
          <a:ext cx="1158875" cy="511175"/>
        </p:xfrm>
        <a:graphic>
          <a:graphicData uri="http://schemas.openxmlformats.org/presentationml/2006/ole">
            <p:oleObj spid="_x0000_s47253" name="Egyenlet" r:id="rId6" imgW="457920" imgH="200520" progId="Equation.3">
              <p:embed/>
            </p:oleObj>
          </a:graphicData>
        </a:graphic>
      </p:graphicFrame>
      <p:graphicFrame>
        <p:nvGraphicFramePr>
          <p:cNvPr id="47254" name="Object 150"/>
          <p:cNvGraphicFramePr>
            <a:graphicFrameLocks noChangeAspect="1"/>
          </p:cNvGraphicFramePr>
          <p:nvPr/>
        </p:nvGraphicFramePr>
        <p:xfrm>
          <a:off x="5697538" y="3860800"/>
          <a:ext cx="2335212" cy="582613"/>
        </p:xfrm>
        <a:graphic>
          <a:graphicData uri="http://schemas.openxmlformats.org/presentationml/2006/ole">
            <p:oleObj spid="_x0000_s47254" name="Egyenlet" r:id="rId7" imgW="973800" imgH="239400" progId="Equation.3">
              <p:embed/>
            </p:oleObj>
          </a:graphicData>
        </a:graphic>
      </p:graphicFrame>
      <p:graphicFrame>
        <p:nvGraphicFramePr>
          <p:cNvPr id="47255" name="Object 151"/>
          <p:cNvGraphicFramePr>
            <a:graphicFrameLocks noChangeAspect="1"/>
          </p:cNvGraphicFramePr>
          <p:nvPr/>
        </p:nvGraphicFramePr>
        <p:xfrm>
          <a:off x="6103938" y="5357813"/>
          <a:ext cx="2190750" cy="700087"/>
        </p:xfrm>
        <a:graphic>
          <a:graphicData uri="http://schemas.openxmlformats.org/presentationml/2006/ole">
            <p:oleObj spid="_x0000_s47255" name="Egyenlet" r:id="rId8" imgW="927000" imgH="291960" progId="Equation.3">
              <p:embed/>
            </p:oleObj>
          </a:graphicData>
        </a:graphic>
      </p:graphicFrame>
      <p:graphicFrame>
        <p:nvGraphicFramePr>
          <p:cNvPr id="47256" name="Object 152"/>
          <p:cNvGraphicFramePr>
            <a:graphicFrameLocks noChangeAspect="1"/>
          </p:cNvGraphicFramePr>
          <p:nvPr/>
        </p:nvGraphicFramePr>
        <p:xfrm>
          <a:off x="2235200" y="5788025"/>
          <a:ext cx="2376488" cy="709613"/>
        </p:xfrm>
        <a:graphic>
          <a:graphicData uri="http://schemas.openxmlformats.org/presentationml/2006/ole">
            <p:oleObj spid="_x0000_s47256" name="Equation" r:id="rId9" imgW="990360" imgH="291960" progId="Equation.3">
              <p:embed/>
            </p:oleObj>
          </a:graphicData>
        </a:graphic>
      </p:graphicFrame>
      <p:graphicFrame>
        <p:nvGraphicFramePr>
          <p:cNvPr id="47257" name="Object 153"/>
          <p:cNvGraphicFramePr>
            <a:graphicFrameLocks noChangeAspect="1"/>
          </p:cNvGraphicFramePr>
          <p:nvPr/>
        </p:nvGraphicFramePr>
        <p:xfrm>
          <a:off x="3538538" y="4941888"/>
          <a:ext cx="1506537" cy="490537"/>
        </p:xfrm>
        <a:graphic>
          <a:graphicData uri="http://schemas.openxmlformats.org/presentationml/2006/ole">
            <p:oleObj spid="_x0000_s47257" name="Egyenlet" r:id="rId10" imgW="625680" imgH="200520" progId="Equation.3">
              <p:embed/>
            </p:oleObj>
          </a:graphicData>
        </a:graphic>
      </p:graphicFrame>
      <p:graphicFrame>
        <p:nvGraphicFramePr>
          <p:cNvPr id="47258" name="Object 154"/>
          <p:cNvGraphicFramePr>
            <a:graphicFrameLocks noChangeAspect="1"/>
          </p:cNvGraphicFramePr>
          <p:nvPr/>
        </p:nvGraphicFramePr>
        <p:xfrm>
          <a:off x="6227763" y="4868863"/>
          <a:ext cx="1106487" cy="552450"/>
        </p:xfrm>
        <a:graphic>
          <a:graphicData uri="http://schemas.openxmlformats.org/presentationml/2006/ole">
            <p:oleObj spid="_x0000_s47258" name="Egyenlet" r:id="rId11" imgW="457920" imgH="226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7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20713"/>
            <a:ext cx="7924800" cy="1143000"/>
          </a:xfrm>
        </p:spPr>
        <p:txBody>
          <a:bodyPr/>
          <a:lstStyle/>
          <a:p>
            <a:r>
              <a:rPr lang="hu-HU" altLang="hu-HU" smtClean="0"/>
              <a:t>Az aktív RE stabilitása</a:t>
            </a:r>
          </a:p>
        </p:txBody>
      </p:sp>
      <p:sp>
        <p:nvSpPr>
          <p:cNvPr id="48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694613" cy="4162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sz="2400" b="1" smtClean="0"/>
              <a:t>Néhány eredmény: </a:t>
            </a:r>
          </a:p>
          <a:p>
            <a:pPr>
              <a:buFont typeface="Wingdings" pitchFamily="2" charset="2"/>
              <a:buNone/>
            </a:pPr>
            <a:endParaRPr lang="hu-HU" altLang="hu-HU" sz="2400" b="1" smtClean="0"/>
          </a:p>
          <a:p>
            <a:r>
              <a:rPr lang="hu-HU" altLang="hu-HU" sz="2400" b="1" smtClean="0"/>
              <a:t>KP módszer + aktív RE nem A-stabil.</a:t>
            </a:r>
          </a:p>
          <a:p>
            <a:r>
              <a:rPr lang="hu-HU" altLang="hu-HU" sz="2400" b="1" smtClean="0"/>
              <a:t>IE + aktív RE L-stabil.</a:t>
            </a:r>
          </a:p>
          <a:p>
            <a:r>
              <a:rPr lang="el-GR" altLang="hu-HU" sz="2400" b="1" smtClean="0">
                <a:cs typeface="Arial" charset="0"/>
              </a:rPr>
              <a:t>Θ</a:t>
            </a:r>
            <a:r>
              <a:rPr lang="hu-HU" altLang="hu-HU" sz="2400" b="1" smtClean="0">
                <a:cs typeface="Arial" charset="0"/>
              </a:rPr>
              <a:t>-módszer  + aktív RE			esetén A-stabil. </a:t>
            </a:r>
          </a:p>
          <a:p>
            <a:r>
              <a:rPr lang="hu-HU" altLang="hu-HU" sz="2400" b="1" smtClean="0">
                <a:cs typeface="Arial" charset="0"/>
              </a:rPr>
              <a:t>Számos RK módszernél a stabilitási tartomány megnövekedését tapasztaltuk.</a:t>
            </a:r>
            <a:endParaRPr lang="el-GR" altLang="hu-HU" sz="2400" b="1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hu-HU" altLang="hu-HU" sz="2400" b="1" smtClean="0"/>
          </a:p>
          <a:p>
            <a:pPr>
              <a:buFont typeface="Wingdings" pitchFamily="2" charset="2"/>
              <a:buNone/>
            </a:pPr>
            <a:endParaRPr lang="hu-HU" altLang="hu-HU" sz="2400" b="1" smtClean="0"/>
          </a:p>
        </p:txBody>
      </p:sp>
      <p:graphicFrame>
        <p:nvGraphicFramePr>
          <p:cNvPr id="4814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4076700"/>
          <a:ext cx="1655762" cy="490538"/>
        </p:xfrm>
        <a:graphic>
          <a:graphicData uri="http://schemas.openxmlformats.org/presentationml/2006/ole">
            <p:oleObj spid="_x0000_s48146" name="Egyenlet" r:id="rId3" imgW="690120" imgH="200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módszerek időigénye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766050" cy="4235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500" smtClean="0"/>
              <a:t>Az n és 2n lépéssel dolgozó passzív és aktív RE kb. másfélszer annyi műveletet igényel, mint a mögöttes módszer 2n lépése.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50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500" smtClean="0"/>
              <a:t>Ha n lépésközre már rendelkezésre áll a megoldás, akkor a passzív RE alkalmazása alig igényel több műveletet, mint a mögöttes módszer alkalmazása 2n lépésközzel.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50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500" smtClean="0"/>
              <a:t>Párhuzamos számítógépeken az aktív RE sem igényel ennél több időt.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RE alkalmazása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hu-HU" altLang="hu-HU" sz="2600" smtClean="0"/>
              <a:t>A RE két változatát a köv. feladatok megoldására alkalmaztuk: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hu-HU" altLang="hu-HU" sz="2600" u="sng" smtClean="0"/>
              <a:t>Egyszerűsített globális CO</a:t>
            </a:r>
            <a:r>
              <a:rPr lang="hu-HU" altLang="hu-HU" sz="2600" u="sng" baseline="-25000" smtClean="0"/>
              <a:t>2</a:t>
            </a:r>
            <a:r>
              <a:rPr lang="hu-HU" altLang="hu-HU" sz="2600" u="sng" smtClean="0"/>
              <a:t>-modell</a:t>
            </a:r>
            <a:r>
              <a:rPr lang="hu-HU" altLang="hu-HU" sz="2600" smtClean="0"/>
              <a:t> (Brajnovits Brigitta)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hu-HU" altLang="hu-HU" sz="2600" u="sng" smtClean="0"/>
              <a:t>Légkörkémiai modell</a:t>
            </a:r>
            <a:r>
              <a:rPr lang="hu-HU" altLang="hu-HU" sz="2600" smtClean="0"/>
              <a:t> (Faragó István, Zahari Zlatev)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hu-HU" altLang="hu-HU" sz="2600" smtClean="0"/>
              <a:t>Üzemanyagcella-modell (Horváth Róbert, Szabó Tamás)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hu-HU" altLang="hu-HU" sz="2600" smtClean="0"/>
              <a:t>Reakció-diffúziós modellek biokémiai alkalmazásokkal (Lagzi István, Mona Tamás)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Alkalmazás egy egyszerűsített CO</a:t>
            </a:r>
            <a:r>
              <a:rPr lang="hu-HU" altLang="hu-HU" sz="3200" baseline="-25000" smtClean="0"/>
              <a:t>2</a:t>
            </a:r>
            <a:r>
              <a:rPr lang="hu-HU" altLang="hu-HU" sz="3200" smtClean="0"/>
              <a:t>-modellben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400" smtClean="0"/>
              <a:t>A modell hét tározó között írja le a szén-dioxid körforgalmát: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Felsőlégkör (ua)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Alsólégkör (la)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Rövid életű élőlények (sb)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Hosszú életű élőlények (lb)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Felső óceáni réteg (ul)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Mélyóceáni réteg (dl)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Tengeri élővilág (mb)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4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Alkalmazás egy egyszerűsített CO</a:t>
            </a:r>
            <a:r>
              <a:rPr lang="hu-HU" altLang="hu-HU" sz="3200" baseline="-25000" smtClean="0"/>
              <a:t>2</a:t>
            </a:r>
            <a:r>
              <a:rPr lang="hu-HU" altLang="hu-HU" sz="3200" smtClean="0"/>
              <a:t>-modellben</a:t>
            </a:r>
          </a:p>
        </p:txBody>
      </p:sp>
      <p:sp>
        <p:nvSpPr>
          <p:cNvPr id="26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837488" cy="3875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2400" b="1" smtClean="0"/>
              <a:t>Homogén eloszlás a tározókban </a:t>
            </a:r>
            <a:r>
              <a:rPr lang="hu-HU" altLang="hu-HU" sz="2400" b="1" smtClean="0">
                <a:cs typeface="Arial" charset="0"/>
              </a:rPr>
              <a:t>→ hét KDE-ből álló (időfüggő) rendszer.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b="1" smtClean="0">
                <a:cs typeface="Arial" charset="0"/>
              </a:rPr>
              <a:t>Pl. az alsólégkör egyenlete: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400" b="1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>
              <a:cs typeface="Arial" charset="0"/>
            </a:endParaRPr>
          </a:p>
        </p:txBody>
      </p:sp>
      <p:graphicFrame>
        <p:nvGraphicFramePr>
          <p:cNvPr id="26688" name="Object 6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213" y="3789363"/>
          <a:ext cx="8101012" cy="1144587"/>
        </p:xfrm>
        <a:graphic>
          <a:graphicData uri="http://schemas.openxmlformats.org/presentationml/2006/ole">
            <p:oleObj spid="_x0000_s26688" name="Equation" r:id="rId3" imgW="3179880" imgH="433440" progId="Equation.3">
              <p:embed/>
            </p:oleObj>
          </a:graphicData>
        </a:graphic>
      </p:graphicFrame>
      <p:graphicFrame>
        <p:nvGraphicFramePr>
          <p:cNvPr id="26689" name="Object 6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5650" y="5229225"/>
          <a:ext cx="2592388" cy="546100"/>
        </p:xfrm>
        <a:graphic>
          <a:graphicData uri="http://schemas.openxmlformats.org/presentationml/2006/ole">
            <p:oleObj spid="_x0000_s26689" name="Equation" r:id="rId4" imgW="961200" imgH="18756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 referenciamegoldás három kivá-lasztott tározóra</a:t>
            </a:r>
          </a:p>
        </p:txBody>
      </p:sp>
      <p:pic>
        <p:nvPicPr>
          <p:cNvPr id="593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63725"/>
            <a:ext cx="8893175" cy="49149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Időfüggő feladatok numerikus megoldása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0975" y="2492375"/>
            <a:ext cx="7693025" cy="43656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600" b="1" smtClean="0"/>
              <a:t>Alapfeladat</a:t>
            </a:r>
            <a:r>
              <a:rPr lang="hu-HU" altLang="hu-HU" sz="2600" smtClean="0"/>
              <a:t>: KDE vagy PDE-rendszerhez tartozó kezdetiérték- vagy vegyes feladat megoldása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600" smtClean="0"/>
              <a:t>Többnyire csak numerikusan lehetséges!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600" smtClean="0"/>
              <a:t>Definiálunk egy rácshálót;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600" smtClean="0"/>
              <a:t>ezen kitűzünk egy diszkrét feladatot;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600" smtClean="0"/>
              <a:t>megoldjuk a diszkrét feladatot </a:t>
            </a:r>
            <a:r>
              <a:rPr lang="hu-HU" altLang="hu-HU" sz="2600" smtClean="0">
                <a:cs typeface="Arial" charset="0"/>
              </a:rPr>
              <a:t>→ numerikus megoldás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600" smtClean="0">
                <a:cs typeface="Arial" charset="0"/>
              </a:rPr>
              <a:t>ellenőrizzük, hogy megfelelően pontos-e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u-HU" altLang="hu-HU" sz="2600" smtClean="0">
                <a:cs typeface="Arial" charset="0"/>
              </a:rPr>
              <a:t>ha nem, elölről kezdjük egy finomabb rácshálón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utoShap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Abszolút hibák </a:t>
            </a:r>
            <a:r>
              <a:rPr lang="hu-HU" altLang="hu-HU" sz="3200" b="0" smtClean="0"/>
              <a:t>t = 2100</a:t>
            </a:r>
            <a:r>
              <a:rPr lang="hu-HU" altLang="hu-HU" sz="3200" smtClean="0"/>
              <a:t>-ban az alsólégköri CO</a:t>
            </a:r>
            <a:r>
              <a:rPr lang="hu-HU" altLang="hu-HU" sz="3200" b="0" baseline="-25000" smtClean="0"/>
              <a:t>2</a:t>
            </a:r>
            <a:r>
              <a:rPr lang="hu-HU" altLang="hu-HU" sz="3200" smtClean="0"/>
              <a:t>-koncentrációra</a:t>
            </a:r>
          </a:p>
        </p:txBody>
      </p:sp>
      <p:sp>
        <p:nvSpPr>
          <p:cNvPr id="60418" name="Rectangle 10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mtClean="0"/>
              <a:t>Explicit Euler (EE) módszerrel (p =1)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mtClean="0"/>
          </a:p>
        </p:txBody>
      </p:sp>
      <p:graphicFrame>
        <p:nvGraphicFramePr>
          <p:cNvPr id="68721" name="Group 113"/>
          <p:cNvGraphicFramePr>
            <a:graphicFrameLocks noGrp="1"/>
          </p:cNvGraphicFramePr>
          <p:nvPr>
            <p:ph type="tbl" idx="1"/>
          </p:nvPr>
        </p:nvGraphicFramePr>
        <p:xfrm>
          <a:off x="1116013" y="3213100"/>
          <a:ext cx="7272337" cy="2873375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/>
                  </a:extLst>
                </a:gridCol>
                <a:gridCol w="2951163">
                  <a:extLst>
                    <a:ext uri="{9D8B030D-6E8A-4147-A177-3AD203B41FA5}"/>
                  </a:extLst>
                </a:gridCol>
                <a:gridCol w="3529012">
                  <a:extLst>
                    <a:ext uri="{9D8B030D-6E8A-4147-A177-3AD203B41FA5}"/>
                  </a:extLst>
                </a:gridCol>
              </a:tblGrid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EE + passzív 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2,40E+11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2,40E+11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2,91E-04 (-)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5,30E-07 (-)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1,45E-04 (2,0036)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1,33E-07 (4,0000)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7,26E-05 (2,0016)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3,31E-08 (4,0000)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3,63E-05 (2,0008)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8,28E-09 (4,0000)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Abszolút hibák </a:t>
            </a:r>
            <a:r>
              <a:rPr lang="hu-HU" altLang="hu-HU" sz="3200" b="0" smtClean="0"/>
              <a:t>t = 2100</a:t>
            </a:r>
            <a:r>
              <a:rPr lang="hu-HU" altLang="hu-HU" sz="3200" smtClean="0"/>
              <a:t>-ban az alsólégköri CO</a:t>
            </a:r>
            <a:r>
              <a:rPr lang="hu-HU" altLang="hu-HU" sz="3200" b="0" baseline="-25000" smtClean="0"/>
              <a:t>2</a:t>
            </a:r>
            <a:r>
              <a:rPr lang="hu-HU" altLang="hu-HU" sz="3200" smtClean="0"/>
              <a:t>-koncentrációra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mtClean="0"/>
              <a:t>Implicit Euler (IE) módszerrel (p =1)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mtClean="0"/>
          </a:p>
        </p:txBody>
      </p:sp>
      <p:graphicFrame>
        <p:nvGraphicFramePr>
          <p:cNvPr id="72739" name="Group 35"/>
          <p:cNvGraphicFramePr>
            <a:graphicFrameLocks noGrp="1"/>
          </p:cNvGraphicFramePr>
          <p:nvPr>
            <p:ph type="tbl" idx="1"/>
          </p:nvPr>
        </p:nvGraphicFramePr>
        <p:xfrm>
          <a:off x="1116013" y="3213100"/>
          <a:ext cx="7127875" cy="2873375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/>
                  </a:extLst>
                </a:gridCol>
                <a:gridCol w="2879725">
                  <a:extLst>
                    <a:ext uri="{9D8B030D-6E8A-4147-A177-3AD203B41FA5}"/>
                  </a:extLst>
                </a:gridCol>
                <a:gridCol w="3455988">
                  <a:extLst>
                    <a:ext uri="{9D8B030D-6E8A-4147-A177-3AD203B41FA5}"/>
                  </a:extLst>
                </a:gridCol>
              </a:tblGrid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IE + passzív 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5,76E-04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2,12E-06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2,89E-04 (1,9928)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5,30E-07 (4,0000)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1,45E-04 (1,9964)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1,33E-07 (4,0000)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7,24E-05 (1,9980)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3,31E-08 (4,0000)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3,62E-05 (1,9992)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8,28E-09 (4,0000)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Abszolút hibák </a:t>
            </a:r>
            <a:r>
              <a:rPr lang="hu-HU" altLang="hu-HU" sz="3200" b="0" smtClean="0"/>
              <a:t>t = 2100</a:t>
            </a:r>
            <a:r>
              <a:rPr lang="hu-HU" altLang="hu-HU" sz="3200" smtClean="0"/>
              <a:t>-ban az alsólégköri CO</a:t>
            </a:r>
            <a:r>
              <a:rPr lang="hu-HU" altLang="hu-HU" sz="3200" b="0" baseline="-25000" smtClean="0"/>
              <a:t>2</a:t>
            </a:r>
            <a:r>
              <a:rPr lang="hu-HU" altLang="hu-HU" sz="3200" smtClean="0"/>
              <a:t>-koncentrációra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mtClean="0"/>
              <a:t>Középponti (KP) módszerrel (p =2)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mtClean="0"/>
          </a:p>
        </p:txBody>
      </p:sp>
      <p:graphicFrame>
        <p:nvGraphicFramePr>
          <p:cNvPr id="73732" name="Group 4"/>
          <p:cNvGraphicFramePr>
            <a:graphicFrameLocks noGrp="1"/>
          </p:cNvGraphicFramePr>
          <p:nvPr>
            <p:ph type="tbl" idx="1"/>
          </p:nvPr>
        </p:nvGraphicFramePr>
        <p:xfrm>
          <a:off x="1116013" y="3213100"/>
          <a:ext cx="7056437" cy="2873375"/>
        </p:xfrm>
        <a:graphic>
          <a:graphicData uri="http://schemas.openxmlformats.org/drawingml/2006/table">
            <a:tbl>
              <a:tblPr/>
              <a:tblGrid>
                <a:gridCol w="719137">
                  <a:extLst>
                    <a:ext uri="{9D8B030D-6E8A-4147-A177-3AD203B41FA5}"/>
                  </a:extLst>
                </a:gridCol>
                <a:gridCol w="2874963">
                  <a:extLst>
                    <a:ext uri="{9D8B030D-6E8A-4147-A177-3AD203B41FA5}"/>
                  </a:extLst>
                </a:gridCol>
                <a:gridCol w="3462337">
                  <a:extLst>
                    <a:ext uri="{9D8B030D-6E8A-4147-A177-3AD203B41FA5}"/>
                  </a:extLst>
                </a:gridCol>
              </a:tblGrid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KP + passzív 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4,31E-06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1,44E-11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1,08E-06 (4,0000)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1,45E-12 (9,9602)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2,69E-07 (4,0000)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6,58E-13 (2,2012)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6,73E-08 (4,0000)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6,55E-13 (1,0052)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1,68E-08 (4,0000)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5,76E-13 (1,1365)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Adott pontosság eléréséhez szükséges időlépések száma (KP módszer)</a:t>
            </a:r>
          </a:p>
        </p:txBody>
      </p:sp>
      <p:graphicFrame>
        <p:nvGraphicFramePr>
          <p:cNvPr id="74822" name="Group 70"/>
          <p:cNvGraphicFramePr>
            <a:graphicFrameLocks noGrp="1"/>
          </p:cNvGraphicFramePr>
          <p:nvPr>
            <p:ph type="tbl" idx="1"/>
          </p:nvPr>
        </p:nvGraphicFramePr>
        <p:xfrm>
          <a:off x="1187450" y="2276475"/>
          <a:ext cx="6697663" cy="4581525"/>
        </p:xfrm>
        <a:graphic>
          <a:graphicData uri="http://schemas.openxmlformats.org/drawingml/2006/table">
            <a:tbl>
              <a:tblPr/>
              <a:tblGrid>
                <a:gridCol w="3221038">
                  <a:extLst>
                    <a:ext uri="{9D8B030D-6E8A-4147-A177-3AD203B41FA5}"/>
                  </a:extLst>
                </a:gridCol>
                <a:gridCol w="1747837">
                  <a:extLst>
                    <a:ext uri="{9D8B030D-6E8A-4147-A177-3AD203B41FA5}"/>
                  </a:extLst>
                </a:gridCol>
                <a:gridCol w="1728788">
                  <a:extLst>
                    <a:ext uri="{9D8B030D-6E8A-4147-A177-3AD203B41FA5}"/>
                  </a:extLst>
                </a:gridCol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Globális hiba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KP + 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[1.0E-04 , 1.0E-05]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[1.0E-05 , 1.0E-06]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[1.0E-06 , 1.0E-07]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[1.0E-07 , 1.0E-08]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[1.0E-08 , 1.0E-09]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[1.0E-09 , 1.0E-10]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[1.0E-10 , 1.0E-11]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[1.0E-11 , 1.0E-12]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[1.0E-12 , 1.0E-13]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Alkalmazás az UNI-DEM légkörkémiai almodelljében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766050" cy="4227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mtClean="0"/>
              <a:t>az EMEP modellben is alkalmazott kémiai reakcióséma 56 anyagfajtával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nemlineáris KDER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egyes anyagfajták lassan, mások gyorsan alakulnak át </a:t>
            </a:r>
            <a:r>
              <a:rPr lang="hu-HU" altLang="hu-HU" smtClean="0">
                <a:cs typeface="Arial" charset="0"/>
              </a:rPr>
              <a:t>→ erősen merev rendszer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24 órás időintervallum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referenciamegoldás: négylépéses,ötödrendű L-stabil implicit Runge-Kutta módszerrel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a hibát maximumnormában mérjük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IE + RE módszerrel kapott hibák</a:t>
            </a:r>
          </a:p>
        </p:txBody>
      </p:sp>
      <p:graphicFrame>
        <p:nvGraphicFramePr>
          <p:cNvPr id="77900" name="Group 76"/>
          <p:cNvGraphicFramePr>
            <a:graphicFrameLocks noGrp="1"/>
          </p:cNvGraphicFramePr>
          <p:nvPr/>
        </p:nvGraphicFramePr>
        <p:xfrm>
          <a:off x="684213" y="2276475"/>
          <a:ext cx="8459787" cy="458152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/>
                  </a:extLst>
                </a:gridCol>
                <a:gridCol w="2360612">
                  <a:extLst>
                    <a:ext uri="{9D8B030D-6E8A-4147-A177-3AD203B41FA5}"/>
                  </a:extLst>
                </a:gridCol>
                <a:gridCol w="2347913">
                  <a:extLst>
                    <a:ext uri="{9D8B030D-6E8A-4147-A177-3AD203B41FA5}"/>
                  </a:extLst>
                </a:gridCol>
                <a:gridCol w="2455862">
                  <a:extLst>
                    <a:ext uri="{9D8B030D-6E8A-4147-A177-3AD203B41FA5}"/>
                  </a:extLst>
                </a:gridCol>
              </a:tblGrid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 + aktív 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 + passzív 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3.063E-1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7.708E-3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6.727E-3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1.516E-1 (2.02)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1.960E-3 (3.93)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1.739E-3 (3.87)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7.536E-2 (2.01)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5.453E-4 (3.59)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4.417E-4 (3.94)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3.757E-2 (2.01)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1.455E-4 (3.75)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1.113E-4 (3.97)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1.876E-2 (2.00)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3.765E-5 (3.86)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2.793E-5 (3.98)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9.371E-3 (2.00)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9.583E-6 (3.93)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6.997E-6 (3.99)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86016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4.684E-3 (2.00)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2.418E-6 (3.96)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1.751E-6 (4.00)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2.341E-3 (2.00)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6.072E-7 (3.98)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4.379E-7 (4.00)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344064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1.171E-3 (2.00)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1.522E-7 (3.99)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1.095E-7 (4.00)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Adott pontosság eléréséhez szükséges gépidő (s) és lépésszám (IE módszer)</a:t>
            </a:r>
          </a:p>
        </p:txBody>
      </p:sp>
      <p:graphicFrame>
        <p:nvGraphicFramePr>
          <p:cNvPr id="79972" name="Group 100"/>
          <p:cNvGraphicFramePr>
            <a:graphicFrameLocks noGrp="1"/>
          </p:cNvGraphicFramePr>
          <p:nvPr>
            <p:ph type="tbl" idx="1"/>
          </p:nvPr>
        </p:nvGraphicFramePr>
        <p:xfrm>
          <a:off x="838200" y="2362200"/>
          <a:ext cx="8197850" cy="3998913"/>
        </p:xfrm>
        <a:graphic>
          <a:graphicData uri="http://schemas.openxmlformats.org/drawingml/2006/table">
            <a:tbl>
              <a:tblPr/>
              <a:tblGrid>
                <a:gridCol w="1862138">
                  <a:extLst>
                    <a:ext uri="{9D8B030D-6E8A-4147-A177-3AD203B41FA5}"/>
                  </a:extLst>
                </a:gridCol>
                <a:gridCol w="1511300">
                  <a:extLst>
                    <a:ext uri="{9D8B030D-6E8A-4147-A177-3AD203B41FA5}"/>
                  </a:extLst>
                </a:gridCol>
                <a:gridCol w="1728787">
                  <a:extLst>
                    <a:ext uri="{9D8B030D-6E8A-4147-A177-3AD203B41FA5}"/>
                  </a:extLst>
                </a:gridCol>
                <a:gridCol w="1439863">
                  <a:extLst>
                    <a:ext uri="{9D8B030D-6E8A-4147-A177-3AD203B41FA5}"/>
                  </a:extLst>
                </a:gridCol>
                <a:gridCol w="1655762">
                  <a:extLst>
                    <a:ext uri="{9D8B030D-6E8A-4147-A177-3AD203B41FA5}"/>
                  </a:extLst>
                </a:gridCol>
              </a:tblGrid>
              <a:tr h="896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Globális hiba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Gépidő /  Lépésszám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IE + 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Gépidő  /Lépésszám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20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[1E-1, 1E-2]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5376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0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[1E-2, 1E-3]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43008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1344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0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[1E-3, 1E-4]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7144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688128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5376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0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[1E-4, 1E-5]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42384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5505024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21504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0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[1E-5, 1E-6]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265421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44040192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2240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43008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RE alkalmazásai lehetőségei PDE megoldására</a:t>
            </a:r>
          </a:p>
        </p:txBody>
      </p:sp>
      <p:sp>
        <p:nvSpPr>
          <p:cNvPr id="5" name="Téglalap 4"/>
          <p:cNvSpPr/>
          <p:nvPr/>
        </p:nvSpPr>
        <p:spPr>
          <a:xfrm>
            <a:off x="900113" y="2349500"/>
            <a:ext cx="7993062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hu-HU" sz="2400" dirty="0">
                <a:latin typeface="Arial" panose="020B0604020202020204" pitchFamily="34" charset="0"/>
              </a:rPr>
              <a:t>Rögzítjük a térbeli lépésközt, és csak </a:t>
            </a:r>
            <a:r>
              <a:rPr lang="el-GR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hu-HU" sz="2400" dirty="0">
                <a:latin typeface="Arial" panose="020B0604020202020204" pitchFamily="34" charset="0"/>
              </a:rPr>
              <a:t>-t finomítjuk – egyszerűbb, de így csak az </a:t>
            </a:r>
            <a:r>
              <a:rPr lang="hu-HU" sz="2400" b="1" dirty="0">
                <a:latin typeface="Arial" panose="020B0604020202020204" pitchFamily="34" charset="0"/>
              </a:rPr>
              <a:t>időbeli</a:t>
            </a:r>
            <a:r>
              <a:rPr lang="hu-HU" sz="2400" dirty="0">
                <a:latin typeface="Arial" panose="020B0604020202020204" pitchFamily="34" charset="0"/>
              </a:rPr>
              <a:t> integrálás pontossága növelhető.</a:t>
            </a:r>
          </a:p>
          <a:p>
            <a:pPr marL="342900" indent="-342900">
              <a:buFontTx/>
              <a:buAutoNum type="arabicPeriod"/>
              <a:defRPr/>
            </a:pPr>
            <a:endParaRPr lang="hu-HU" sz="2400" dirty="0">
              <a:latin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hu-HU" sz="2400" dirty="0">
                <a:latin typeface="Arial" panose="020B0604020202020204" pitchFamily="34" charset="0"/>
              </a:rPr>
              <a:t>Térben és időben is finomítunk („</a:t>
            </a:r>
            <a:r>
              <a:rPr lang="hu-HU" sz="2400" dirty="0" err="1">
                <a:latin typeface="Arial" panose="020B0604020202020204" pitchFamily="34" charset="0"/>
              </a:rPr>
              <a:t>completed</a:t>
            </a:r>
            <a:r>
              <a:rPr lang="hu-HU" sz="2400" dirty="0">
                <a:latin typeface="Arial" panose="020B0604020202020204" pitchFamily="34" charset="0"/>
              </a:rPr>
              <a:t> RE”)</a:t>
            </a:r>
          </a:p>
          <a:p>
            <a:pPr>
              <a:defRPr/>
            </a:pPr>
            <a:r>
              <a:rPr lang="hu-HU" sz="2400" dirty="0">
                <a:latin typeface="Arial" panose="020B0604020202020204" pitchFamily="34" charset="0"/>
              </a:rPr>
              <a:t>Kérdések: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Arial" panose="020B0604020202020204" pitchFamily="34" charset="0"/>
              </a:rPr>
              <a:t>Hogyan finomítsunk?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Arial" panose="020B0604020202020204" pitchFamily="34" charset="0"/>
              </a:rPr>
              <a:t>A megoldásokat csak a durva rácson tudjuk kombinálni. Hogyan lépjünk tovább az aktív RE-</a:t>
            </a:r>
            <a:r>
              <a:rPr lang="hu-HU" sz="2400" dirty="0" err="1">
                <a:latin typeface="Arial" panose="020B0604020202020204" pitchFamily="34" charset="0"/>
              </a:rPr>
              <a:t>val</a:t>
            </a:r>
            <a:r>
              <a:rPr lang="hu-HU" sz="2400" dirty="0">
                <a:latin typeface="Arial" panose="020B0604020202020204" pitchFamily="34" charset="0"/>
              </a:rPr>
              <a:t>? (Interpoláció kell a finom rácsra!)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Arial" panose="020B0604020202020204" pitchFamily="34" charset="0"/>
              </a:rPr>
              <a:t>Mit mondhatunk a stabilitásról? (Az aktívra érdekes…)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smtClean="0"/>
              <a:t>Néhány elméleti eredmény az advekciós feladatra</a:t>
            </a:r>
            <a:br>
              <a:rPr lang="hu-HU" sz="2400" smtClean="0"/>
            </a:br>
            <a:r>
              <a:rPr lang="hu-HU" sz="2400" smtClean="0"/>
              <a:t>I. Finomítás csak az időben</a:t>
            </a:r>
          </a:p>
        </p:txBody>
      </p:sp>
      <p:sp>
        <p:nvSpPr>
          <p:cNvPr id="44147" name="Téglalap 2"/>
          <p:cNvSpPr>
            <a:spLocks noChangeArrowheads="1"/>
          </p:cNvSpPr>
          <p:nvPr/>
        </p:nvSpPr>
        <p:spPr bwMode="auto">
          <a:xfrm>
            <a:off x="900113" y="2565400"/>
            <a:ext cx="7786687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/>
              <a:t>Az aktív RE stabilitásvizsgálata az 1D advekciós egyenletre upwind séma esetén</a:t>
            </a:r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r>
              <a:rPr lang="hu-HU"/>
              <a:t>Upwind séma:</a:t>
            </a:r>
          </a:p>
          <a:p>
            <a:endParaRPr lang="hu-HU"/>
          </a:p>
          <a:p>
            <a:endParaRPr lang="hu-HU"/>
          </a:p>
          <a:p>
            <a:r>
              <a:rPr lang="hu-HU"/>
              <a:t>Alkalmazzuk az aktív RE-t </a:t>
            </a:r>
            <a:r>
              <a:rPr lang="el-GR" altLang="hu-HU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hu-HU" altLang="hu-H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/>
              <a:t>és</a:t>
            </a:r>
            <a:r>
              <a:rPr lang="hu-HU" altLang="hu-H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hu-HU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hu-HU" altLang="hu-HU"/>
              <a:t>/2 lépésközzel, rögzített </a:t>
            </a:r>
            <a:r>
              <a:rPr lang="el-GR" altLang="hu-HU"/>
              <a:t>Δ</a:t>
            </a:r>
            <a:r>
              <a:rPr lang="hu-HU" altLang="hu-HU"/>
              <a:t>x mellett! </a:t>
            </a:r>
            <a:r>
              <a:rPr lang="hu-HU"/>
              <a:t> </a:t>
            </a:r>
          </a:p>
        </p:txBody>
      </p:sp>
      <p:graphicFrame>
        <p:nvGraphicFramePr>
          <p:cNvPr id="44142" name="Object 110"/>
          <p:cNvGraphicFramePr>
            <a:graphicFrameLocks noChangeAspect="1"/>
          </p:cNvGraphicFramePr>
          <p:nvPr/>
        </p:nvGraphicFramePr>
        <p:xfrm>
          <a:off x="971550" y="3344863"/>
          <a:ext cx="7561263" cy="788987"/>
        </p:xfrm>
        <a:graphic>
          <a:graphicData uri="http://schemas.openxmlformats.org/presentationml/2006/ole">
            <p:oleObj spid="_x0000_s44142" name="Equation" r:id="rId3" imgW="48497400" imgH="6408360" progId="Equation.3">
              <p:embed/>
            </p:oleObj>
          </a:graphicData>
        </a:graphic>
      </p:graphicFrame>
      <p:graphicFrame>
        <p:nvGraphicFramePr>
          <p:cNvPr id="44143" name="Object 111"/>
          <p:cNvGraphicFramePr>
            <a:graphicFrameLocks noChangeAspect="1"/>
          </p:cNvGraphicFramePr>
          <p:nvPr/>
        </p:nvGraphicFramePr>
        <p:xfrm>
          <a:off x="971550" y="4103688"/>
          <a:ext cx="3571875" cy="433387"/>
        </p:xfrm>
        <a:graphic>
          <a:graphicData uri="http://schemas.openxmlformats.org/presentationml/2006/ole">
            <p:oleObj spid="_x0000_s44143" name="Equation" r:id="rId4" imgW="22903920" imgH="3511440" progId="Equation.3">
              <p:embed/>
            </p:oleObj>
          </a:graphicData>
        </a:graphic>
      </p:graphicFrame>
      <p:graphicFrame>
        <p:nvGraphicFramePr>
          <p:cNvPr id="44144" name="Object 112"/>
          <p:cNvGraphicFramePr>
            <a:graphicFrameLocks noChangeAspect="1"/>
          </p:cNvGraphicFramePr>
          <p:nvPr/>
        </p:nvGraphicFramePr>
        <p:xfrm>
          <a:off x="971550" y="4652963"/>
          <a:ext cx="4311650" cy="458787"/>
        </p:xfrm>
        <a:graphic>
          <a:graphicData uri="http://schemas.openxmlformats.org/presentationml/2006/ole">
            <p:oleObj spid="_x0000_s44144" name="Equation" r:id="rId5" imgW="27651240" imgH="3718440" progId="Equation.3">
              <p:embed/>
            </p:oleObj>
          </a:graphicData>
        </a:graphic>
      </p:graphicFrame>
      <p:graphicFrame>
        <p:nvGraphicFramePr>
          <p:cNvPr id="44145" name="Object 113"/>
          <p:cNvGraphicFramePr>
            <a:graphicFrameLocks noChangeAspect="1"/>
          </p:cNvGraphicFramePr>
          <p:nvPr/>
        </p:nvGraphicFramePr>
        <p:xfrm>
          <a:off x="2473325" y="5284788"/>
          <a:ext cx="5888038" cy="839787"/>
        </p:xfrm>
        <a:graphic>
          <a:graphicData uri="http://schemas.openxmlformats.org/presentationml/2006/ole">
            <p:oleObj spid="_x0000_s44145" name="Equation" r:id="rId6" imgW="37764720" imgH="682236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400" smtClean="0"/>
              <a:t>Néhány elméleti eredmény az advekciós feladatra</a:t>
            </a:r>
            <a:br>
              <a:rPr lang="hu-HU" sz="2400" smtClean="0"/>
            </a:br>
            <a:r>
              <a:rPr lang="hu-HU" sz="2400" smtClean="0"/>
              <a:t>I. Finomítás csak az időben</a:t>
            </a:r>
            <a:endParaRPr lang="hu-HU" altLang="hu-HU" sz="2400" smtClean="0"/>
          </a:p>
        </p:txBody>
      </p:sp>
      <p:sp>
        <p:nvSpPr>
          <p:cNvPr id="4" name="Téglalap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2492896"/>
            <a:ext cx="8274496" cy="4106894"/>
          </a:xfrm>
          <a:prstGeom prst="rect">
            <a:avLst/>
          </a:prstGeom>
          <a:blipFill>
            <a:blip r:embed="rId2"/>
            <a:stretch>
              <a:fillRect l="-737" t="-890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hu-HU">
                <a:noFill/>
                <a:latin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Mikor jó a numerikus módszer?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Konzisztens</a:t>
            </a:r>
          </a:p>
          <a:p>
            <a:pPr eaLnBrk="1" hangingPunct="1"/>
            <a:r>
              <a:rPr lang="hu-HU" altLang="hu-HU" sz="3200" smtClean="0"/>
              <a:t>Stabil</a:t>
            </a:r>
          </a:p>
          <a:p>
            <a:pPr eaLnBrk="1" hangingPunct="1"/>
            <a:r>
              <a:rPr lang="hu-HU" altLang="hu-HU" sz="3200" smtClean="0"/>
              <a:t>Konvergens</a:t>
            </a:r>
          </a:p>
          <a:p>
            <a:pPr eaLnBrk="1" hangingPunct="1"/>
            <a:r>
              <a:rPr lang="hu-HU" altLang="hu-HU" sz="3200" smtClean="0"/>
              <a:t>Hatékony</a:t>
            </a:r>
          </a:p>
          <a:p>
            <a:pPr eaLnBrk="1" hangingPunct="1"/>
            <a:r>
              <a:rPr lang="hu-HU" altLang="hu-HU" sz="3200" smtClean="0"/>
              <a:t>Kvalitatív tulajdonságok megőrzése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II. Finomítás időben és térben is </a:t>
            </a:r>
          </a:p>
        </p:txBody>
      </p:sp>
      <p:sp>
        <p:nvSpPr>
          <p:cNvPr id="4" name="Téglalap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2383906"/>
            <a:ext cx="7848872" cy="5049139"/>
          </a:xfrm>
          <a:prstGeom prst="rect">
            <a:avLst/>
          </a:prstGeom>
          <a:blipFill>
            <a:blip r:embed="rId3"/>
            <a:stretch>
              <a:fillRect l="-621" t="-604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hu-HU">
                <a:noFill/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41084" name="Object 124"/>
          <p:cNvGraphicFramePr>
            <a:graphicFrameLocks noChangeAspect="1"/>
          </p:cNvGraphicFramePr>
          <p:nvPr/>
        </p:nvGraphicFramePr>
        <p:xfrm>
          <a:off x="2411413" y="3933825"/>
          <a:ext cx="1295400" cy="703263"/>
        </p:xfrm>
        <a:graphic>
          <a:graphicData uri="http://schemas.openxmlformats.org/presentationml/2006/ole">
            <p:oleObj spid="_x0000_s41084" name="Equation" r:id="rId4" imgW="716040" imgH="381600" progId="Equation.3">
              <p:embed/>
            </p:oleObj>
          </a:graphicData>
        </a:graphic>
      </p:graphicFrame>
      <p:graphicFrame>
        <p:nvGraphicFramePr>
          <p:cNvPr id="41085" name="Object 125"/>
          <p:cNvGraphicFramePr>
            <a:graphicFrameLocks noChangeAspect="1"/>
          </p:cNvGraphicFramePr>
          <p:nvPr/>
        </p:nvGraphicFramePr>
        <p:xfrm>
          <a:off x="4140200" y="4048125"/>
          <a:ext cx="1417638" cy="473075"/>
        </p:xfrm>
        <a:graphic>
          <a:graphicData uri="http://schemas.openxmlformats.org/presentationml/2006/ole">
            <p:oleObj spid="_x0000_s41085" name="Equation" r:id="rId5" imgW="638640" imgH="200520" progId="Equation.3">
              <p:embed/>
            </p:oleObj>
          </a:graphicData>
        </a:graphic>
      </p:graphicFrame>
      <p:graphicFrame>
        <p:nvGraphicFramePr>
          <p:cNvPr id="41086" name="Object 126"/>
          <p:cNvGraphicFramePr>
            <a:graphicFrameLocks noChangeAspect="1"/>
          </p:cNvGraphicFramePr>
          <p:nvPr/>
        </p:nvGraphicFramePr>
        <p:xfrm>
          <a:off x="5867400" y="4100513"/>
          <a:ext cx="1225550" cy="417512"/>
        </p:xfrm>
        <a:graphic>
          <a:graphicData uri="http://schemas.openxmlformats.org/presentationml/2006/ole">
            <p:oleObj spid="_x0000_s41086" name="Equation" r:id="rId6" imgW="522360" imgH="187560" progId="Equation.3">
              <p:embed/>
            </p:oleObj>
          </a:graphicData>
        </a:graphic>
      </p:graphicFrame>
      <p:graphicFrame>
        <p:nvGraphicFramePr>
          <p:cNvPr id="41087" name="Object 127"/>
          <p:cNvGraphicFramePr>
            <a:graphicFrameLocks noChangeAspect="1"/>
          </p:cNvGraphicFramePr>
          <p:nvPr/>
        </p:nvGraphicFramePr>
        <p:xfrm>
          <a:off x="1365250" y="5143500"/>
          <a:ext cx="5954713" cy="817563"/>
        </p:xfrm>
        <a:graphic>
          <a:graphicData uri="http://schemas.openxmlformats.org/presentationml/2006/ole">
            <p:oleObj spid="_x0000_s41087" name="Equation" r:id="rId7" imgW="55721520" imgH="785700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II. Finomítás időben és térben is 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mtClean="0"/>
              <a:t>Kombináljuk a CN módszert RE-val! (A sűrűbb rácson </a:t>
            </a:r>
            <a:r>
              <a:rPr lang="el-GR" altLang="hu-HU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hu-HU" altLang="hu-HU" smtClean="0">
                <a:cs typeface="Times New Roman" pitchFamily="18" charset="0"/>
              </a:rPr>
              <a:t>-t és </a:t>
            </a:r>
            <a:r>
              <a:rPr lang="el-GR" altLang="hu-HU" smtClean="0">
                <a:cs typeface="Times New Roman" pitchFamily="18" charset="0"/>
              </a:rPr>
              <a:t>Δ</a:t>
            </a:r>
            <a:r>
              <a:rPr lang="hu-HU" altLang="hu-HU" smtClean="0">
                <a:cs typeface="Times New Roman" pitchFamily="18" charset="0"/>
              </a:rPr>
              <a:t>x-et is felezzük.)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altLang="hu-HU" b="1" smtClean="0">
                <a:cs typeface="Times New Roman" pitchFamily="18" charset="0"/>
              </a:rPr>
              <a:t>Állítás (Zlatev et al., 2014):</a:t>
            </a:r>
            <a:r>
              <a:rPr lang="hu-HU" altLang="hu-HU" smtClean="0">
                <a:cs typeface="Times New Roman" pitchFamily="18" charset="0"/>
              </a:rPr>
              <a:t> Tegyük fel, hogy u x és t szerint is kétszer,  c pedig x és t szerint is négyszer folytonosan differenciálható. Ekkor a kombinált CN + RE  módszer térben és időben is negyedrendben pontos. </a:t>
            </a:r>
            <a:endParaRPr lang="el-GR" altLang="hu-HU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62" name="AutoShap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Tesztfeladat</a:t>
            </a:r>
          </a:p>
        </p:txBody>
      </p:sp>
      <p:graphicFrame>
        <p:nvGraphicFramePr>
          <p:cNvPr id="43157" name="Object 14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96988" y="2728913"/>
          <a:ext cx="2876550" cy="541337"/>
        </p:xfrm>
        <a:graphic>
          <a:graphicData uri="http://schemas.openxmlformats.org/presentationml/2006/ole">
            <p:oleObj spid="_x0000_s43157" name="Equation" r:id="rId3" imgW="1077120" imgH="187560" progId="Equation.3">
              <p:embed/>
            </p:oleObj>
          </a:graphicData>
        </a:graphic>
      </p:graphicFrame>
      <p:graphicFrame>
        <p:nvGraphicFramePr>
          <p:cNvPr id="43158" name="Object 15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3438" y="2744788"/>
          <a:ext cx="3024187" cy="514350"/>
        </p:xfrm>
        <a:graphic>
          <a:graphicData uri="http://schemas.openxmlformats.org/presentationml/2006/ole">
            <p:oleObj spid="_x0000_s43158" name="Equation" r:id="rId4" imgW="1193400" imgH="187560" progId="Equation.3">
              <p:embed/>
            </p:oleObj>
          </a:graphicData>
        </a:graphic>
      </p:graphicFrame>
      <p:graphicFrame>
        <p:nvGraphicFramePr>
          <p:cNvPr id="43159" name="Object 15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58888" y="3756025"/>
          <a:ext cx="2881312" cy="771525"/>
        </p:xfrm>
        <a:graphic>
          <a:graphicData uri="http://schemas.openxmlformats.org/presentationml/2006/ole">
            <p:oleObj spid="_x0000_s43159" name="Equation" r:id="rId5" imgW="1231920" imgH="316800" progId="Equation.3">
              <p:embed/>
            </p:oleObj>
          </a:graphicData>
        </a:graphic>
      </p:graphicFrame>
      <p:sp>
        <p:nvSpPr>
          <p:cNvPr id="43163" name="Rectangle 10"/>
          <p:cNvSpPr>
            <a:spLocks noChangeArrowheads="1"/>
          </p:cNvSpPr>
          <p:nvPr/>
        </p:nvSpPr>
        <p:spPr bwMode="auto">
          <a:xfrm>
            <a:off x="1042988" y="3933825"/>
            <a:ext cx="4846637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 b="1"/>
          </a:p>
          <a:p>
            <a:endParaRPr lang="hu-HU" altLang="hu-HU" sz="2000" b="1"/>
          </a:p>
          <a:p>
            <a:r>
              <a:rPr lang="hu-HU" altLang="hu-HU" sz="2000" b="1"/>
              <a:t>Kezdeti feltétel:</a:t>
            </a:r>
          </a:p>
          <a:p>
            <a:endParaRPr lang="hu-HU" altLang="hu-HU" sz="2000" b="1"/>
          </a:p>
          <a:p>
            <a:endParaRPr lang="hu-HU" altLang="hu-HU" b="1"/>
          </a:p>
          <a:p>
            <a:endParaRPr lang="hu-HU" altLang="hu-HU" b="1"/>
          </a:p>
          <a:p>
            <a:r>
              <a:rPr lang="hu-HU" altLang="hu-HU" sz="2000" b="1"/>
              <a:t>Pontos megoldás:</a:t>
            </a:r>
          </a:p>
        </p:txBody>
      </p:sp>
      <p:graphicFrame>
        <p:nvGraphicFramePr>
          <p:cNvPr id="43160" name="Object 15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979613" y="4724400"/>
          <a:ext cx="7164387" cy="728663"/>
        </p:xfrm>
        <a:graphic>
          <a:graphicData uri="http://schemas.openxmlformats.org/presentationml/2006/ole">
            <p:oleObj spid="_x0000_s43160" name="Equation" r:id="rId6" imgW="2521800" imgH="264960" progId="Equation.3">
              <p:embed/>
            </p:oleObj>
          </a:graphicData>
        </a:graphic>
      </p:graphicFrame>
      <p:graphicFrame>
        <p:nvGraphicFramePr>
          <p:cNvPr id="43161" name="Object 153"/>
          <p:cNvGraphicFramePr>
            <a:graphicFrameLocks noChangeAspect="1"/>
          </p:cNvGraphicFramePr>
          <p:nvPr/>
        </p:nvGraphicFramePr>
        <p:xfrm>
          <a:off x="3276600" y="5876925"/>
          <a:ext cx="5233988" cy="615950"/>
        </p:xfrm>
        <a:graphic>
          <a:graphicData uri="http://schemas.openxmlformats.org/presentationml/2006/ole">
            <p:oleObj spid="_x0000_s43161" name="Equation" r:id="rId7" imgW="1735200" imgH="187560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8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A CN + RE módszerrel kapott hibák</a:t>
            </a:r>
          </a:p>
        </p:txBody>
      </p:sp>
      <p:graphicFrame>
        <p:nvGraphicFramePr>
          <p:cNvPr id="95329" name="Group 97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8126413" cy="4114800"/>
        </p:xfrm>
        <a:graphic>
          <a:graphicData uri="http://schemas.openxmlformats.org/drawingml/2006/table">
            <a:tbl>
              <a:tblPr/>
              <a:tblGrid>
                <a:gridCol w="1069975">
                  <a:extLst>
                    <a:ext uri="{9D8B030D-6E8A-4147-A177-3AD203B41FA5}"/>
                  </a:extLst>
                </a:gridCol>
                <a:gridCol w="1079500">
                  <a:extLst>
                    <a:ext uri="{9D8B030D-6E8A-4147-A177-3AD203B41FA5}"/>
                  </a:extLst>
                </a:gridCol>
                <a:gridCol w="2736850">
                  <a:extLst>
                    <a:ext uri="{9D8B030D-6E8A-4147-A177-3AD203B41FA5}"/>
                  </a:extLst>
                </a:gridCol>
                <a:gridCol w="3240088">
                  <a:extLst>
                    <a:ext uri="{9D8B030D-6E8A-4147-A177-3AD203B41FA5}"/>
                  </a:extLst>
                </a:gridCol>
              </a:tblGrid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CN + 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7.373E-01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1.454E-01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4.003E-01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(1.842)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1.741E-02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(8.350)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1.254E-01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(3.142)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1.224E-03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(14.220)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3.080E-02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(4.135)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7.730E-05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(15.837)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7.765E-03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(3.967)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4.841E-06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(15.970)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1.954E-03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(3.974)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3.026E-07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(15.999)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10752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4.892E-04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(3.994)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1.891E-08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(16.004)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21504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1.224E-04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(3.999)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1.181E-09</a:t>
                      </a:r>
                      <a:r>
                        <a:rPr kumimoji="0" lang="hu-HU" alt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(06.011)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Lehetséges kutatási feladatok</a:t>
            </a:r>
          </a:p>
        </p:txBody>
      </p:sp>
      <p:sp>
        <p:nvSpPr>
          <p:cNvPr id="4505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838200" y="2362200"/>
            <a:ext cx="7693025" cy="4235450"/>
          </a:xfrm>
          <a:blipFill>
            <a:blip r:embed="rId2"/>
            <a:stretch>
              <a:fillRect l="-238" t="-144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sekélyvízi egyenletrendszer</a:t>
            </a:r>
          </a:p>
        </p:txBody>
      </p:sp>
      <p:sp>
        <p:nvSpPr>
          <p:cNvPr id="4" name="Téglalap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2276872"/>
            <a:ext cx="7715200" cy="4153445"/>
          </a:xfrm>
          <a:prstGeom prst="rect">
            <a:avLst/>
          </a:prstGeom>
          <a:blipFill>
            <a:blip r:embed="rId3"/>
            <a:stretch>
              <a:fillRect l="-632" t="-881" b="-1468"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hu-HU">
                <a:noFill/>
                <a:latin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Összefoglalás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000" smtClean="0"/>
              <a:t>A RE egyszerű és hatékony eszköz az időintegrálási módszerek pontosságának a javítására.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smtClean="0"/>
              <a:t>A passzív és aktív RE is eggyel magasabb rendű pontosságot biztosít, mint a mögöttes módszer.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smtClean="0"/>
              <a:t>Ha a mögöttes módszer stabil, akkor a passzív RE-val kombinálva is az lesz.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smtClean="0"/>
              <a:t>f lipschitessége esetén bármely ERK/DIRK módszer az aktív RE-val kombinálva konvergens módszert eredményez.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smtClean="0">
                <a:cs typeface="Arial" charset="0"/>
              </a:rPr>
              <a:t>Légköri modellekben sikerrel alkalmaztuk a RE mindkét változatát.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smtClean="0">
                <a:cs typeface="Arial" charset="0"/>
              </a:rPr>
              <a:t>A RE PDE-rendszerben is alkalmazható, eddigi eredményeink az advekciós egyenletre vonatkoznak.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smtClean="0">
                <a:cs typeface="Arial" charset="0"/>
              </a:rPr>
              <a:t>Tervezzük a RE alkalmazását a sekélyvízi egyenletrendszer / hamiltoni probémák megoldásában.</a:t>
            </a:r>
          </a:p>
          <a:p>
            <a:pPr eaLnBrk="1" hangingPunct="1">
              <a:lnSpc>
                <a:spcPct val="90000"/>
              </a:lnSpc>
            </a:pPr>
            <a:endParaRPr lang="el-GR" altLang="hu-HU" sz="20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Mi a Richardson-extrapoláció?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500" smtClean="0"/>
              <a:t>Ha a numerikus megoldás nem elég pontos, a számolást elölről kezdjük, a durvább rácson kapott megoldás elvész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500" b="1" smtClean="0"/>
              <a:t>Ötlet: </a:t>
            </a:r>
            <a:r>
              <a:rPr lang="hu-HU" altLang="hu-HU" sz="2500" smtClean="0"/>
              <a:t>(Richardson, 1911) Használjuk fel a régi megoldást egy pontosabb numerikus megoldás előállításához!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500" b="1" smtClean="0"/>
              <a:t>RE</a:t>
            </a:r>
            <a:r>
              <a:rPr lang="hu-HU" altLang="hu-HU" sz="2500" smtClean="0"/>
              <a:t>: u.azon módszert két különböző lépésközzel alkalmazzuk (pl. </a:t>
            </a:r>
            <a:r>
              <a:rPr lang="el-GR" altLang="hu-HU" sz="250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hu-HU" altLang="hu-HU" sz="2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500" smtClean="0">
                <a:cs typeface="Times New Roman" pitchFamily="18" charset="0"/>
              </a:rPr>
              <a:t>és</a:t>
            </a:r>
            <a:r>
              <a:rPr lang="hu-HU" altLang="hu-HU" sz="2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hu-HU" sz="250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hu-HU" altLang="hu-HU" sz="250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hu-HU" altLang="hu-HU" sz="2500" smtClean="0">
                <a:cs typeface="Times New Roman" pitchFamily="18" charset="0"/>
              </a:rPr>
              <a:t>), és a megoldásokat megfelelő súlyokkal átlagoljuk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500" smtClean="0">
                <a:cs typeface="Times New Roman" pitchFamily="18" charset="0"/>
              </a:rPr>
              <a:t>→ p-ed rendű módszerből (p+1)-ed rendű nyerhető, és nem vész el a korábbi eredményünk!</a:t>
            </a:r>
            <a:endParaRPr lang="hu-HU" altLang="hu-HU" sz="25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0" name="AutoShape 2"/>
          <p:cNvSpPr>
            <a:spLocks noGrp="1" noChangeArrowheads="1"/>
          </p:cNvSpPr>
          <p:nvPr>
            <p:ph type="title"/>
          </p:nvPr>
        </p:nvSpPr>
        <p:spPr>
          <a:xfrm>
            <a:off x="825500" y="836613"/>
            <a:ext cx="79248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A RE alkalmazása KDER-ben</a:t>
            </a:r>
          </a:p>
        </p:txBody>
      </p:sp>
      <p:sp>
        <p:nvSpPr>
          <p:cNvPr id="9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054975" cy="4235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2400" b="1" smtClean="0"/>
              <a:t>KDER-hez tartozó kezdetiérték-feladat: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400" b="1" smtClean="0"/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/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/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smtClean="0"/>
              <a:t>			      folytonosan diffható,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smtClean="0"/>
              <a:t>folytonos, </a:t>
            </a:r>
            <a:r>
              <a:rPr lang="hu-HU" altLang="hu-HU" sz="2400" i="1" smtClean="0"/>
              <a:t>y</a:t>
            </a:r>
            <a:r>
              <a:rPr lang="hu-HU" altLang="hu-HU" sz="2400" baseline="-25000" smtClean="0"/>
              <a:t>0</a:t>
            </a:r>
            <a:r>
              <a:rPr lang="hu-HU" altLang="hu-HU" sz="2400" smtClean="0"/>
              <a:t> adott kezdeti feltétel.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400" smtClean="0"/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smtClean="0"/>
              <a:t>Ez a feladattípus számos mat. modell alapja (közvetlenül vagy térbeli diszkretizáció után)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400" b="1" smtClean="0"/>
          </a:p>
          <a:p>
            <a:pPr eaLnBrk="1" hangingPunct="1">
              <a:buFont typeface="Wingdings" pitchFamily="2" charset="2"/>
              <a:buNone/>
            </a:pPr>
            <a:endParaRPr lang="hu-HU" altLang="hu-HU" sz="2400" b="1" smtClean="0"/>
          </a:p>
        </p:txBody>
      </p:sp>
      <p:graphicFrame>
        <p:nvGraphicFramePr>
          <p:cNvPr id="9365" name="Object 14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39800" y="2997200"/>
          <a:ext cx="1936750" cy="938213"/>
        </p:xfrm>
        <a:graphic>
          <a:graphicData uri="http://schemas.openxmlformats.org/presentationml/2006/ole">
            <p:oleObj spid="_x0000_s9365" name="Equation" r:id="rId4" imgW="806400" imgH="381600" progId="Equation.3">
              <p:embed/>
            </p:oleObj>
          </a:graphicData>
        </a:graphic>
      </p:graphicFrame>
      <p:graphicFrame>
        <p:nvGraphicFramePr>
          <p:cNvPr id="9366" name="Object 150"/>
          <p:cNvGraphicFramePr>
            <a:graphicFrameLocks noChangeAspect="1"/>
          </p:cNvGraphicFramePr>
          <p:nvPr/>
        </p:nvGraphicFramePr>
        <p:xfrm>
          <a:off x="3216275" y="3267075"/>
          <a:ext cx="1419225" cy="496888"/>
        </p:xfrm>
        <a:graphic>
          <a:graphicData uri="http://schemas.openxmlformats.org/presentationml/2006/ole">
            <p:oleObj spid="_x0000_s9366" name="Equation" r:id="rId5" imgW="574200" imgH="187560" progId="Equation.3">
              <p:embed/>
            </p:oleObj>
          </a:graphicData>
        </a:graphic>
      </p:graphicFrame>
      <p:graphicFrame>
        <p:nvGraphicFramePr>
          <p:cNvPr id="9367" name="Object 151"/>
          <p:cNvGraphicFramePr>
            <a:graphicFrameLocks noChangeAspect="1"/>
          </p:cNvGraphicFramePr>
          <p:nvPr/>
        </p:nvGraphicFramePr>
        <p:xfrm>
          <a:off x="5086350" y="3213100"/>
          <a:ext cx="1606550" cy="558800"/>
        </p:xfrm>
        <a:graphic>
          <a:graphicData uri="http://schemas.openxmlformats.org/presentationml/2006/ole">
            <p:oleObj spid="_x0000_s9367" name="Equation" r:id="rId6" imgW="651600" imgH="213480" progId="Equation.3">
              <p:embed/>
            </p:oleObj>
          </a:graphicData>
        </a:graphic>
      </p:graphicFrame>
      <p:graphicFrame>
        <p:nvGraphicFramePr>
          <p:cNvPr id="9368" name="Object 152"/>
          <p:cNvGraphicFramePr>
            <a:graphicFrameLocks noChangeAspect="1"/>
          </p:cNvGraphicFramePr>
          <p:nvPr/>
        </p:nvGraphicFramePr>
        <p:xfrm>
          <a:off x="971550" y="4076700"/>
          <a:ext cx="2147888" cy="544513"/>
        </p:xfrm>
        <a:graphic>
          <a:graphicData uri="http://schemas.openxmlformats.org/presentationml/2006/ole">
            <p:oleObj spid="_x0000_s9368" name="Equation" r:id="rId7" imgW="896400" imgH="213480" progId="Equation.3">
              <p:embed/>
            </p:oleObj>
          </a:graphicData>
        </a:graphic>
      </p:graphicFrame>
      <p:graphicFrame>
        <p:nvGraphicFramePr>
          <p:cNvPr id="9369" name="Object 153"/>
          <p:cNvGraphicFramePr>
            <a:graphicFrameLocks noChangeAspect="1"/>
          </p:cNvGraphicFramePr>
          <p:nvPr/>
        </p:nvGraphicFramePr>
        <p:xfrm>
          <a:off x="6084888" y="4005263"/>
          <a:ext cx="2117725" cy="544512"/>
        </p:xfrm>
        <a:graphic>
          <a:graphicData uri="http://schemas.openxmlformats.org/presentationml/2006/ole">
            <p:oleObj spid="_x0000_s9369" name="Equation" r:id="rId8" imgW="883800" imgH="21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RE alkalmazása KDER-ben</a:t>
            </a:r>
          </a:p>
        </p:txBody>
      </p:sp>
      <p:sp>
        <p:nvSpPr>
          <p:cNvPr id="11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837488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600" smtClean="0"/>
              <a:t>Definiáljuk a		          rácshálót (n = 0,1,…,N), ahol </a:t>
            </a:r>
            <a:r>
              <a:rPr lang="hu-HU" altLang="hu-HU" sz="2600" smtClean="0">
                <a:cs typeface="Times New Roman" pitchFamily="18" charset="0"/>
              </a:rPr>
              <a:t>                       a lépésköz,  </a:t>
            </a:r>
            <a:r>
              <a:rPr lang="hu-HU" altLang="hu-HU" sz="260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600" smtClean="0"/>
              <a:t>Jelölés: </a:t>
            </a:r>
            <a:r>
              <a:rPr lang="hu-HU" altLang="hu-HU" sz="2600" i="1" smtClean="0"/>
              <a:t>y</a:t>
            </a:r>
            <a:r>
              <a:rPr lang="hu-HU" altLang="hu-HU" sz="2600" smtClean="0"/>
              <a:t>(</a:t>
            </a:r>
            <a:r>
              <a:rPr lang="hu-HU" altLang="hu-HU" sz="2600" i="1" smtClean="0"/>
              <a:t>t</a:t>
            </a:r>
            <a:r>
              <a:rPr lang="hu-HU" altLang="hu-HU" sz="2600" smtClean="0"/>
              <a:t>*)  - a KDER pontos megoldása t = t*-ban.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600" smtClean="0"/>
              <a:t>RE: egy p-ed rendű numerikus módszerrel </a:t>
            </a:r>
            <a:r>
              <a:rPr lang="el-GR" altLang="hu-HU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hu-HU" altLang="hu-HU" sz="2600" smtClean="0">
                <a:cs typeface="Times New Roman" pitchFamily="18" charset="0"/>
              </a:rPr>
              <a:t> és </a:t>
            </a:r>
            <a:r>
              <a:rPr lang="el-GR" altLang="hu-HU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hu-HU" altLang="hu-HU" sz="2600" smtClean="0">
                <a:cs typeface="Times New Roman" pitchFamily="18" charset="0"/>
              </a:rPr>
              <a:t>/2 lépésközzel is előállítjuk </a:t>
            </a:r>
            <a:r>
              <a:rPr lang="hu-HU" altLang="hu-HU" sz="2600" i="1" smtClean="0"/>
              <a:t>y</a:t>
            </a:r>
            <a:r>
              <a:rPr lang="hu-HU" altLang="hu-HU" sz="2600" smtClean="0"/>
              <a:t>(</a:t>
            </a:r>
            <a:r>
              <a:rPr lang="hu-HU" altLang="hu-HU" sz="2600" i="1" smtClean="0"/>
              <a:t>t</a:t>
            </a:r>
            <a:r>
              <a:rPr lang="hu-HU" altLang="hu-HU" sz="2600" smtClean="0"/>
              <a:t>*) approximációját.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600" smtClean="0"/>
              <a:t>(Ha t* = n </a:t>
            </a:r>
            <a:r>
              <a:rPr lang="el-GR" altLang="hu-HU" sz="2600" smtClean="0">
                <a:cs typeface="Arial" charset="0"/>
              </a:rPr>
              <a:t>·</a:t>
            </a:r>
            <a:r>
              <a:rPr lang="hu-HU" altLang="hu-HU" sz="2600" smtClean="0">
                <a:cs typeface="Arial" charset="0"/>
              </a:rPr>
              <a:t> </a:t>
            </a:r>
            <a:r>
              <a:rPr lang="el-GR" altLang="hu-HU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hu-HU" altLang="hu-HU" sz="2600" smtClean="0">
                <a:cs typeface="Times New Roman" pitchFamily="18" charset="0"/>
              </a:rPr>
              <a:t>  az első rácson, akkor t* = 2n </a:t>
            </a:r>
            <a:r>
              <a:rPr lang="el-GR" altLang="hu-HU" sz="2600" smtClean="0">
                <a:cs typeface="Arial" charset="0"/>
              </a:rPr>
              <a:t>·</a:t>
            </a:r>
            <a:r>
              <a:rPr lang="hu-HU" altLang="hu-HU" sz="2600" smtClean="0">
                <a:cs typeface="Times New Roman" pitchFamily="18" charset="0"/>
              </a:rPr>
              <a:t> </a:t>
            </a:r>
            <a:r>
              <a:rPr lang="el-GR" altLang="hu-HU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hu-HU" altLang="hu-HU" sz="2600" smtClean="0">
                <a:cs typeface="Times New Roman" pitchFamily="18" charset="0"/>
              </a:rPr>
              <a:t>/2 a második rácson.</a:t>
            </a:r>
            <a:r>
              <a:rPr lang="hu-HU" altLang="hu-HU" sz="2600" smtClean="0"/>
              <a:t>) </a:t>
            </a:r>
            <a:endParaRPr lang="el-GR" altLang="hu-HU" sz="2600" smtClean="0"/>
          </a:p>
        </p:txBody>
      </p:sp>
      <p:graphicFrame>
        <p:nvGraphicFramePr>
          <p:cNvPr id="11367" name="Object 10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16238" y="2349500"/>
          <a:ext cx="1584325" cy="527050"/>
        </p:xfrm>
        <a:graphic>
          <a:graphicData uri="http://schemas.openxmlformats.org/presentationml/2006/ole">
            <p:oleObj spid="_x0000_s11367" name="Egyenlet" r:id="rId3" imgW="670680" imgH="207000" progId="Equation.3">
              <p:embed/>
            </p:oleObj>
          </a:graphicData>
        </a:graphic>
      </p:graphicFrame>
      <p:graphicFrame>
        <p:nvGraphicFramePr>
          <p:cNvPr id="11368" name="Object 10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40425" y="2708275"/>
          <a:ext cx="1008063" cy="550863"/>
        </p:xfrm>
        <a:graphic>
          <a:graphicData uri="http://schemas.openxmlformats.org/presentationml/2006/ole">
            <p:oleObj spid="_x0000_s11368" name="Equation" r:id="rId4" imgW="406440" imgH="213480" progId="Equation.3">
              <p:embed/>
            </p:oleObj>
          </a:graphicData>
        </a:graphic>
      </p:graphicFrame>
      <p:graphicFrame>
        <p:nvGraphicFramePr>
          <p:cNvPr id="11369" name="Object 105"/>
          <p:cNvGraphicFramePr>
            <a:graphicFrameLocks noChangeAspect="1"/>
          </p:cNvGraphicFramePr>
          <p:nvPr/>
        </p:nvGraphicFramePr>
        <p:xfrm>
          <a:off x="7092950" y="2708275"/>
          <a:ext cx="1009650" cy="533400"/>
        </p:xfrm>
        <a:graphic>
          <a:graphicData uri="http://schemas.openxmlformats.org/presentationml/2006/ole">
            <p:oleObj spid="_x0000_s11369" name="Equation" r:id="rId5" imgW="419400" imgH="213480" progId="Equation.3">
              <p:embed/>
            </p:oleObj>
          </a:graphicData>
        </a:graphic>
      </p:graphicFrame>
      <p:graphicFrame>
        <p:nvGraphicFramePr>
          <p:cNvPr id="11370" name="Object 106"/>
          <p:cNvGraphicFramePr>
            <a:graphicFrameLocks noChangeAspect="1"/>
          </p:cNvGraphicFramePr>
          <p:nvPr/>
        </p:nvGraphicFramePr>
        <p:xfrm>
          <a:off x="1979613" y="2708275"/>
          <a:ext cx="2078037" cy="503238"/>
        </p:xfrm>
        <a:graphic>
          <a:graphicData uri="http://schemas.openxmlformats.org/presentationml/2006/ole">
            <p:oleObj spid="_x0000_s11370" name="Egyenlet" r:id="rId6" imgW="14441400" imgH="3304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RE alkalmazása KDER-ben</a:t>
            </a:r>
          </a:p>
        </p:txBody>
      </p:sp>
      <p:sp>
        <p:nvSpPr>
          <p:cNvPr id="123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600" smtClean="0"/>
              <a:t>Jelölje a </a:t>
            </a:r>
            <a:r>
              <a:rPr lang="el-GR" altLang="hu-HU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hu-HU" altLang="hu-HU" sz="2600" smtClean="0">
                <a:cs typeface="Times New Roman" pitchFamily="18" charset="0"/>
              </a:rPr>
              <a:t> és </a:t>
            </a:r>
            <a:r>
              <a:rPr lang="el-GR" altLang="hu-HU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hu-HU" altLang="hu-HU" sz="2600" smtClean="0">
                <a:cs typeface="Times New Roman" pitchFamily="18" charset="0"/>
              </a:rPr>
              <a:t>/2 lépésközzel nyert numerikus megoldást </a:t>
            </a:r>
            <a:r>
              <a:rPr lang="hu-HU" altLang="hu-HU" sz="2600" smtClean="0"/>
              <a:t>t = t*-ban </a:t>
            </a:r>
            <a:r>
              <a:rPr lang="hu-HU" altLang="hu-HU" sz="2600" i="1" smtClean="0"/>
              <a:t>z</a:t>
            </a:r>
            <a:r>
              <a:rPr lang="hu-HU" altLang="hu-HU" sz="2600" i="1" baseline="-25000" smtClean="0"/>
              <a:t>n</a:t>
            </a:r>
            <a:r>
              <a:rPr lang="hu-HU" altLang="hu-HU" sz="2600" smtClean="0"/>
              <a:t> ill </a:t>
            </a:r>
            <a:r>
              <a:rPr lang="hu-HU" altLang="hu-HU" sz="2600" i="1" smtClean="0"/>
              <a:t>w</a:t>
            </a:r>
            <a:r>
              <a:rPr lang="hu-HU" altLang="hu-HU" sz="2600" i="1" baseline="-25000" smtClean="0"/>
              <a:t>n</a:t>
            </a:r>
            <a:r>
              <a:rPr lang="hu-HU" altLang="hu-HU" sz="2600" i="1" smtClean="0"/>
              <a:t>.</a:t>
            </a:r>
            <a:r>
              <a:rPr lang="hu-HU" altLang="hu-HU" sz="2600" i="1" baseline="-25000" smtClean="0"/>
              <a:t> </a:t>
            </a:r>
            <a:r>
              <a:rPr lang="hu-HU" altLang="hu-HU" sz="2600" smtClean="0"/>
              <a:t>Ha a módszer p-ed rendben konvergens, akkor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sz="2600" smtClean="0"/>
              <a:t>	ill.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sz="26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sz="2600" smtClean="0">
                <a:cs typeface="Arial" charset="0"/>
              </a:rPr>
              <a:t>	ahol K a numerikus módszertől függő mennyiség.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smtClean="0">
                <a:cs typeface="Arial" charset="0"/>
              </a:rPr>
              <a:t>Küszöböljük ki a p-ed rendű tagokat súlyozott átlagolással!</a:t>
            </a:r>
          </a:p>
        </p:txBody>
      </p:sp>
      <p:graphicFrame>
        <p:nvGraphicFramePr>
          <p:cNvPr id="12350" name="Object 6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23963" y="3436938"/>
          <a:ext cx="4464050" cy="657225"/>
        </p:xfrm>
        <a:graphic>
          <a:graphicData uri="http://schemas.openxmlformats.org/presentationml/2006/ole">
            <p:oleObj spid="_x0000_s12350" name="Egyenlet" r:id="rId3" imgW="26619120" imgH="3925440" progId="Equation.3">
              <p:embed/>
            </p:oleObj>
          </a:graphicData>
        </a:graphic>
      </p:graphicFrame>
      <p:graphicFrame>
        <p:nvGraphicFramePr>
          <p:cNvPr id="12351" name="Object 63"/>
          <p:cNvGraphicFramePr>
            <a:graphicFrameLocks noChangeAspect="1"/>
          </p:cNvGraphicFramePr>
          <p:nvPr/>
        </p:nvGraphicFramePr>
        <p:xfrm>
          <a:off x="1166813" y="4560888"/>
          <a:ext cx="5372100" cy="698500"/>
        </p:xfrm>
        <a:graphic>
          <a:graphicData uri="http://schemas.openxmlformats.org/presentationml/2006/ole">
            <p:oleObj spid="_x0000_s12351" name="Egyenlet" r:id="rId4" imgW="31985640" imgH="392544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6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RE alkalmazása KDER-ben</a:t>
            </a:r>
          </a:p>
        </p:txBody>
      </p:sp>
      <p:sp>
        <p:nvSpPr>
          <p:cNvPr id="133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2600" smtClean="0"/>
              <a:t>Az eredmény: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buFont typeface="Wingdings" pitchFamily="2" charset="2"/>
              <a:buNone/>
            </a:pPr>
            <a:r>
              <a:rPr lang="hu-HU" altLang="hu-HU" sz="2600" smtClean="0"/>
              <a:t>Az új közelítés: 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buFont typeface="Wingdings" pitchFamily="2" charset="2"/>
              <a:buNone/>
            </a:pPr>
            <a:r>
              <a:rPr lang="hu-HU" altLang="hu-HU" sz="2600" smtClean="0"/>
              <a:t>Látható: </a:t>
            </a:r>
            <a:r>
              <a:rPr lang="hu-HU" altLang="hu-HU" sz="2600" i="1" smtClean="0"/>
              <a:t>y</a:t>
            </a:r>
            <a:r>
              <a:rPr lang="hu-HU" altLang="hu-HU" sz="2600" i="1" baseline="-25000" smtClean="0"/>
              <a:t>n</a:t>
            </a:r>
            <a:r>
              <a:rPr lang="hu-HU" altLang="hu-HU" sz="2600" i="1" smtClean="0"/>
              <a:t> </a:t>
            </a:r>
            <a:r>
              <a:rPr lang="hu-HU" altLang="hu-HU" sz="2600" smtClean="0"/>
              <a:t>(p + 1)-ed rendben közelíti a megoldást, így megfelelően kis lépésközökre mind a </a:t>
            </a:r>
            <a:r>
              <a:rPr lang="hu-HU" altLang="hu-HU" sz="2600" i="1" smtClean="0"/>
              <a:t>z</a:t>
            </a:r>
            <a:r>
              <a:rPr lang="hu-HU" altLang="hu-HU" sz="2600" i="1" baseline="-25000" smtClean="0"/>
              <a:t>n</a:t>
            </a:r>
            <a:r>
              <a:rPr lang="hu-HU" altLang="hu-HU" sz="2600" smtClean="0"/>
              <a:t>, mind a </a:t>
            </a:r>
            <a:r>
              <a:rPr lang="hu-HU" altLang="hu-HU" sz="2600" i="1" smtClean="0"/>
              <a:t>w</a:t>
            </a:r>
            <a:r>
              <a:rPr lang="hu-HU" altLang="hu-HU" sz="2600" i="1" baseline="-25000" smtClean="0"/>
              <a:t>n</a:t>
            </a:r>
            <a:r>
              <a:rPr lang="hu-HU" altLang="hu-HU" sz="2600" smtClean="0"/>
              <a:t> megoldásnál pontosabb.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600" smtClean="0"/>
          </a:p>
          <a:p>
            <a:pPr eaLnBrk="1" hangingPunct="1">
              <a:buFont typeface="Wingdings" pitchFamily="2" charset="2"/>
              <a:buNone/>
            </a:pPr>
            <a:endParaRPr lang="hu-HU" altLang="hu-HU" sz="2600" smtClean="0"/>
          </a:p>
        </p:txBody>
      </p:sp>
      <p:graphicFrame>
        <p:nvGraphicFramePr>
          <p:cNvPr id="13374" name="Object 6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16325" y="2503488"/>
          <a:ext cx="4286250" cy="1047750"/>
        </p:xfrm>
        <a:graphic>
          <a:graphicData uri="http://schemas.openxmlformats.org/presentationml/2006/ole">
            <p:oleObj spid="_x0000_s13374" name="Egyenlet" r:id="rId3" imgW="27857520" imgH="6822360" progId="Equation.3">
              <p:embed/>
            </p:oleObj>
          </a:graphicData>
        </a:graphic>
      </p:graphicFrame>
      <p:graphicFrame>
        <p:nvGraphicFramePr>
          <p:cNvPr id="13375" name="Object 6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44963" y="3933825"/>
          <a:ext cx="2581275" cy="1092200"/>
        </p:xfrm>
        <a:graphic>
          <a:graphicData uri="http://schemas.openxmlformats.org/presentationml/2006/ole">
            <p:oleObj spid="_x0000_s13375" name="Equation" r:id="rId4" imgW="986760" imgH="40752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Kapszulák">
  <a:themeElements>
    <a:clrScheme name="Kapszulák 5">
      <a:dk1>
        <a:srgbClr val="000066"/>
      </a:dk1>
      <a:lt1>
        <a:srgbClr val="FFFFFF"/>
      </a:lt1>
      <a:dk2>
        <a:srgbClr val="336699"/>
      </a:dk2>
      <a:lt2>
        <a:srgbClr val="FFFFEB"/>
      </a:lt2>
      <a:accent1>
        <a:srgbClr val="99CCFF"/>
      </a:accent1>
      <a:accent2>
        <a:srgbClr val="9999FF"/>
      </a:accent2>
      <a:accent3>
        <a:srgbClr val="ADB8CA"/>
      </a:accent3>
      <a:accent4>
        <a:srgbClr val="DADADA"/>
      </a:accent4>
      <a:accent5>
        <a:srgbClr val="CAE2FF"/>
      </a:accent5>
      <a:accent6>
        <a:srgbClr val="8A8AE7"/>
      </a:accent6>
      <a:hlink>
        <a:srgbClr val="CCCCFF"/>
      </a:hlink>
      <a:folHlink>
        <a:srgbClr val="C68DFF"/>
      </a:folHlink>
    </a:clrScheme>
    <a:fontScheme name="Kapszulá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apszulák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2192</TotalTime>
  <Words>1464</Words>
  <Application>Microsoft Office PowerPoint</Application>
  <PresentationFormat>Diavetítés a képernyőre (4:3 oldalarány)</PresentationFormat>
  <Paragraphs>427</Paragraphs>
  <Slides>46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46</vt:i4>
      </vt:variant>
    </vt:vector>
  </HeadingPairs>
  <TitlesOfParts>
    <vt:vector size="54" baseType="lpstr">
      <vt:lpstr>Arial</vt:lpstr>
      <vt:lpstr>Wingdings</vt:lpstr>
      <vt:lpstr>Calibri</vt:lpstr>
      <vt:lpstr>Times New Roman</vt:lpstr>
      <vt:lpstr>Kapszulák</vt:lpstr>
      <vt:lpstr>Kapszulák</vt:lpstr>
      <vt:lpstr>Equation</vt:lpstr>
      <vt:lpstr>Egyenlet</vt:lpstr>
      <vt:lpstr>A Richardson-extrapoláció és alkalmazása környezeti modellekben</vt:lpstr>
      <vt:lpstr>Vázlat</vt:lpstr>
      <vt:lpstr>Időfüggő feladatok numerikus megoldása</vt:lpstr>
      <vt:lpstr>Mikor jó a numerikus módszer?</vt:lpstr>
      <vt:lpstr>Mi a Richardson-extrapoláció?</vt:lpstr>
      <vt:lpstr>A RE alkalmazása KDER-ben</vt:lpstr>
      <vt:lpstr>A RE alkalmazása KDER-ben</vt:lpstr>
      <vt:lpstr>A RE alkalmazása KDER-ben</vt:lpstr>
      <vt:lpstr>A RE alkalmazása KDER-ben</vt:lpstr>
      <vt:lpstr>A Richardon-extrapoláció általánosabb megközelítésben</vt:lpstr>
      <vt:lpstr>A Richardson-extrapoláció általánosabb megközelítésben</vt:lpstr>
      <vt:lpstr>A Richardson-extrapoláció általánosabb megközelítésben</vt:lpstr>
      <vt:lpstr>A RE két módja</vt:lpstr>
      <vt:lpstr>Passzív Richardson-extrapoláció</vt:lpstr>
      <vt:lpstr>Aktív Richardson-extrapoláció</vt:lpstr>
      <vt:lpstr>A RE konvergenciája</vt:lpstr>
      <vt:lpstr>A RE konvergenciája – folyt.</vt:lpstr>
      <vt:lpstr>A RE stabilitása rögzített rácson</vt:lpstr>
      <vt:lpstr>A stabilitási függvény vizsgálata</vt:lpstr>
      <vt:lpstr>Az EE módszer feltételesen stabil. Az EE + aktív RE módszer pontosan akkor stabil, ha a két EE-lépés külön-külön is az.</vt:lpstr>
      <vt:lpstr>Az IE módszer feltétel nélkül stabil. Az IE + aktív RE módszer mindig stabil, de nagy lépésközre a stabilitási függvény negatív → oszcilláció.</vt:lpstr>
      <vt:lpstr>A KP módszer feltétel nélkül stabil, de a stab. fv. túl nagy lépésközre negatív → oszcilláció. A KP + aktív RE módszer feltételesen stabil, de oszc.mentes</vt:lpstr>
      <vt:lpstr>Stabilitási fogalmak általánosabb tárgyalásban</vt:lpstr>
      <vt:lpstr>Az aktív RE stabilitása</vt:lpstr>
      <vt:lpstr>A módszerek időigénye</vt:lpstr>
      <vt:lpstr>A RE alkalmazása</vt:lpstr>
      <vt:lpstr>Alkalmazás egy egyszerűsített CO2-modellben</vt:lpstr>
      <vt:lpstr>Alkalmazás egy egyszerűsített CO2-modellben</vt:lpstr>
      <vt:lpstr>A referenciamegoldás három kivá-lasztott tározóra</vt:lpstr>
      <vt:lpstr>Abszolút hibák t = 2100-ban az alsólégköri CO2-koncentrációra</vt:lpstr>
      <vt:lpstr>Abszolút hibák t = 2100-ban az alsólégköri CO2-koncentrációra</vt:lpstr>
      <vt:lpstr>Abszolút hibák t = 2100-ban az alsólégköri CO2-koncentrációra</vt:lpstr>
      <vt:lpstr>Adott pontosság eléréséhez szükséges időlépések száma (KP módszer)</vt:lpstr>
      <vt:lpstr>Alkalmazás az UNI-DEM légkörkémiai almodelljében</vt:lpstr>
      <vt:lpstr>A IE + RE módszerrel kapott hibák</vt:lpstr>
      <vt:lpstr>Adott pontosság eléréséhez szükséges gépidő (s) és lépésszám (IE módszer)</vt:lpstr>
      <vt:lpstr>A RE alkalmazásai lehetőségei PDE megoldására</vt:lpstr>
      <vt:lpstr>Néhány elméleti eredmény az advekciós feladatra I. Finomítás csak az időben</vt:lpstr>
      <vt:lpstr>Néhány elméleti eredmény az advekciós feladatra I. Finomítás csak az időben</vt:lpstr>
      <vt:lpstr>II. Finomítás időben és térben is </vt:lpstr>
      <vt:lpstr>II. Finomítás időben és térben is </vt:lpstr>
      <vt:lpstr>Tesztfeladat</vt:lpstr>
      <vt:lpstr>A CN + RE módszerrel kapott hibák</vt:lpstr>
      <vt:lpstr>Lehetséges kutatási feladatok</vt:lpstr>
      <vt:lpstr>A sekélyvízi egyenletrendszer</vt:lpstr>
      <vt:lpstr>Összefoglalás</vt:lpstr>
    </vt:vector>
  </TitlesOfParts>
  <Company>ELTE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Richardson-extrapoláció és alkalmazása légköri modellekben</dc:title>
  <dc:creator>Havasi Ágnes</dc:creator>
  <cp:lastModifiedBy>Havasi Ágnes</cp:lastModifiedBy>
  <cp:revision>82</cp:revision>
  <dcterms:created xsi:type="dcterms:W3CDTF">2012-08-17T15:47:31Z</dcterms:created>
  <dcterms:modified xsi:type="dcterms:W3CDTF">2016-11-23T18:36:12Z</dcterms:modified>
</cp:coreProperties>
</file>