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71" r:id="rId3"/>
    <p:sldId id="292" r:id="rId4"/>
    <p:sldId id="385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6" r:id="rId18"/>
    <p:sldId id="398" r:id="rId19"/>
    <p:sldId id="396" r:id="rId20"/>
    <p:sldId id="335" r:id="rId21"/>
    <p:sldId id="345" r:id="rId22"/>
    <p:sldId id="394" r:id="rId23"/>
    <p:sldId id="387" r:id="rId24"/>
    <p:sldId id="388" r:id="rId25"/>
    <p:sldId id="389" r:id="rId26"/>
    <p:sldId id="390" r:id="rId27"/>
    <p:sldId id="391" r:id="rId28"/>
    <p:sldId id="409" r:id="rId29"/>
    <p:sldId id="399" r:id="rId30"/>
    <p:sldId id="400" r:id="rId31"/>
    <p:sldId id="401" r:id="rId32"/>
    <p:sldId id="402" r:id="rId33"/>
    <p:sldId id="403" r:id="rId34"/>
    <p:sldId id="364" r:id="rId35"/>
    <p:sldId id="334" r:id="rId36"/>
    <p:sldId id="393" r:id="rId37"/>
    <p:sldId id="392" r:id="rId38"/>
    <p:sldId id="405" r:id="rId39"/>
    <p:sldId id="404" r:id="rId40"/>
    <p:sldId id="406" r:id="rId41"/>
    <p:sldId id="407" r:id="rId42"/>
    <p:sldId id="410" r:id="rId43"/>
    <p:sldId id="408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4AFAA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9" autoAdjust="0"/>
    <p:restoredTop sz="94633" autoAdjust="0"/>
  </p:normalViewPr>
  <p:slideViewPr>
    <p:cSldViewPr>
      <p:cViewPr>
        <p:scale>
          <a:sx n="50" d="100"/>
          <a:sy n="50" d="100"/>
        </p:scale>
        <p:origin x="-1196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49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24555D-CC41-404A-8D29-84C5BAB80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1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A207273-A08B-49B8-8B92-2A1F0531F8DD}" type="slidenum">
              <a:rPr lang="en-US" altLang="hu-HU" smtClean="0"/>
              <a:pPr eaLnBrk="1" hangingPunct="1"/>
              <a:t>15</a:t>
            </a:fld>
            <a:endParaRPr lang="en-US" altLang="hu-H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hu-HU" smtClean="0"/>
              <a:t>Legegyszerubb zavaras: additiv, imsert DE altal generalt</a:t>
            </a:r>
            <a:endParaRPr lang="en-GB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6695843-BDB4-42AE-AAEF-8FAA06C843F4}" type="slidenum">
              <a:rPr lang="en-US" altLang="hu-HU" smtClean="0"/>
              <a:pPr eaLnBrk="1" hangingPunct="1"/>
              <a:t>19</a:t>
            </a:fld>
            <a:endParaRPr lang="en-US" altLang="hu-H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hu-HU" smtClean="0"/>
              <a:t>Legegyszerubb zavaras: additiv, imsert DE altal generalt</a:t>
            </a:r>
            <a:endParaRPr lang="en-GB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E2BE1D3-3DA3-4C86-AA32-21098DCA5245}" type="slidenum">
              <a:rPr lang="en-US" altLang="hu-HU" smtClean="0"/>
              <a:pPr eaLnBrk="1" hangingPunct="1"/>
              <a:t>20</a:t>
            </a:fld>
            <a:endParaRPr lang="en-US" altLang="hu-H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4555D-CC41-404A-8D29-84C5BAB8024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4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MLO kiugras !!!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968E35-B23E-4D25-B087-6E007B95B5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4C92A-F22E-4F9A-AA9F-BC0E20AD8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DF5A4-6B71-470A-B20A-9D085CEBF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BE07F-8076-49A1-AFF3-B3F5254CE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DF79-B5C4-40CC-891C-C08BFF384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4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7CEBE-9F3A-4BC9-AC97-95BBB20A0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0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1D03-346F-4684-A037-D28F7300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8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4A2D0-17AD-4F32-9FBF-169FB416A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6303-6D61-44F0-96F3-2C8D9391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855A6-C7A7-4A03-9FC2-B7B74D27F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2B65C-D07E-4FF5-B4A4-35D8C914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5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36BE6-78D0-456A-82B8-A5F2298CA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8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8BF6BE-0312-4CDC-BE47-915D874E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&#233;l%20Tam&#225;s\Documents\Alkmatsnapshot\follow_ensemble_movie_winter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&#233;l%20Tam&#225;s\Documents\Alkmatsnapshot\follow_PS_movie_2_winter_15fps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&#233;l%20Tam&#225;s\Documents\Alkmatsnapshot\follow_measure_movie_3_winter_15fps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873375"/>
            <a:ext cx="8077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err="1" smtClean="0"/>
              <a:t>Climate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change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from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the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point</a:t>
            </a:r>
            <a:r>
              <a:rPr lang="hu-HU" sz="4000" b="1" dirty="0" smtClean="0"/>
              <a:t> of </a:t>
            </a:r>
            <a:r>
              <a:rPr lang="hu-HU" sz="4000" b="1" dirty="0" err="1" smtClean="0"/>
              <a:t>view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of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chaos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theory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Klímaváltozás káoszos szemmel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5486400"/>
            <a:ext cx="8382000" cy="1752600"/>
          </a:xfrm>
        </p:spPr>
        <p:txBody>
          <a:bodyPr/>
          <a:lstStyle/>
          <a:p>
            <a:pPr eaLnBrk="1" hangingPunct="1"/>
            <a:r>
              <a:rPr lang="en-US" altLang="hu-HU" sz="2000" dirty="0" smtClean="0"/>
              <a:t>Tam</a:t>
            </a:r>
            <a:r>
              <a:rPr lang="hu-HU" altLang="hu-HU" sz="2000" dirty="0" smtClean="0"/>
              <a:t>á</a:t>
            </a:r>
            <a:r>
              <a:rPr lang="en-US" altLang="hu-HU" sz="2000" dirty="0" smtClean="0"/>
              <a:t>s </a:t>
            </a:r>
            <a:r>
              <a:rPr lang="hu-HU" altLang="hu-HU" sz="2000" dirty="0" smtClean="0"/>
              <a:t>Tél</a:t>
            </a:r>
            <a:r>
              <a:rPr lang="en-US" altLang="hu-HU" sz="2000" dirty="0" smtClean="0"/>
              <a:t> </a:t>
            </a:r>
            <a:r>
              <a:rPr lang="hu-HU" altLang="hu-HU" sz="2000" dirty="0" smtClean="0"/>
              <a:t>    </a:t>
            </a:r>
            <a:r>
              <a:rPr lang="hu-HU" altLang="hu-HU" sz="1600" dirty="0" smtClean="0"/>
              <a:t>Institute </a:t>
            </a:r>
            <a:r>
              <a:rPr lang="hu-HU" altLang="hu-HU" sz="1600" dirty="0" err="1" smtClean="0"/>
              <a:t>for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Theoretical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Physics</a:t>
            </a:r>
            <a:r>
              <a:rPr lang="hu-HU" altLang="hu-HU" sz="1600" dirty="0" smtClean="0"/>
              <a:t>,</a:t>
            </a:r>
          </a:p>
          <a:p>
            <a:pPr eaLnBrk="1" hangingPunct="1"/>
            <a:r>
              <a:rPr lang="hu-HU" altLang="hu-HU" sz="1600" dirty="0" smtClean="0"/>
              <a:t>                     </a:t>
            </a:r>
            <a:r>
              <a:rPr lang="en-US" altLang="hu-HU" sz="1600" dirty="0" smtClean="0"/>
              <a:t>E</a:t>
            </a:r>
            <a:r>
              <a:rPr lang="hu-HU" altLang="hu-HU" sz="1600" dirty="0" smtClean="0"/>
              <a:t>ötvös University, Budapest, </a:t>
            </a:r>
          </a:p>
          <a:p>
            <a:pPr eaLnBrk="1" hangingPunct="1"/>
            <a:r>
              <a:rPr lang="hu-HU" altLang="hu-HU" sz="1600" dirty="0" smtClean="0"/>
              <a:t>                                                     MTA-ELTE </a:t>
            </a:r>
            <a:r>
              <a:rPr lang="hu-HU" altLang="hu-HU" sz="1600" dirty="0" err="1" smtClean="0"/>
              <a:t>Theoretical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Physics</a:t>
            </a:r>
            <a:r>
              <a:rPr lang="hu-HU" altLang="hu-HU" sz="1600" dirty="0" smtClean="0"/>
              <a:t> Research Group</a:t>
            </a:r>
          </a:p>
          <a:p>
            <a:pPr eaLnBrk="1" hangingPunct="1"/>
            <a:endParaRPr lang="en-US" altLang="hu-HU" dirty="0" smtClean="0"/>
          </a:p>
          <a:p>
            <a:pPr eaLnBrk="1" hangingPunct="1"/>
            <a:endParaRPr lang="en-US" altLang="hu-HU" dirty="0" smtClean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4419600" y="5562600"/>
            <a:ext cx="0" cy="914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zövegdoboz 1"/>
          <p:cNvSpPr txBox="1">
            <a:spLocks noChangeArrowheads="1"/>
          </p:cNvSpPr>
          <p:nvPr/>
        </p:nvSpPr>
        <p:spPr bwMode="auto">
          <a:xfrm>
            <a:off x="1143000" y="60960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- Structured, </a:t>
            </a:r>
            <a:r>
              <a:rPr lang="hu-HU" altLang="hu-HU" b="1"/>
              <a:t>fractal pattern </a:t>
            </a:r>
          </a:p>
          <a:p>
            <a:pPr eaLnBrk="1" hangingPunct="1"/>
            <a:r>
              <a:rPr lang="hu-HU" altLang="hu-HU"/>
              <a:t>in phase space, the chaotic attractor</a:t>
            </a:r>
          </a:p>
        </p:txBody>
      </p:sp>
      <p:pic>
        <p:nvPicPr>
          <p:cNvPr id="11267" name="Kép 2" descr="lorenzvets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90"/>
          <a:stretch>
            <a:fillRect/>
          </a:stretch>
        </p:blipFill>
        <p:spPr bwMode="auto">
          <a:xfrm>
            <a:off x="457200" y="1447800"/>
            <a:ext cx="3767138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Kép 3" descr="lorenz3dim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105400" y="1524000"/>
            <a:ext cx="31242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Szövegdoboz 4"/>
          <p:cNvSpPr txBox="1">
            <a:spLocks noChangeArrowheads="1"/>
          </p:cNvSpPr>
          <p:nvPr/>
        </p:nvSpPr>
        <p:spPr bwMode="auto">
          <a:xfrm>
            <a:off x="1447800" y="4572000"/>
            <a:ext cx="33131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/>
              <a:t>- Probability distribution</a:t>
            </a:r>
          </a:p>
          <a:p>
            <a:pPr eaLnBrk="1" hangingPunct="1"/>
            <a:r>
              <a:rPr lang="hu-HU" altLang="hu-HU"/>
              <a:t>on the attractor</a:t>
            </a:r>
          </a:p>
          <a:p>
            <a:pPr eaLnBrk="1" hangingPunct="1"/>
            <a:r>
              <a:rPr lang="hu-HU" altLang="hu-HU"/>
              <a:t>(here the r=27 slice),</a:t>
            </a:r>
          </a:p>
          <a:p>
            <a:pPr eaLnBrk="1" hangingPunct="1"/>
            <a:r>
              <a:rPr lang="hu-HU" altLang="hu-HU"/>
              <a:t>a meaningful characterization</a:t>
            </a:r>
          </a:p>
          <a:p>
            <a:pPr eaLnBrk="1" hangingPunct="1"/>
            <a:r>
              <a:rPr lang="hu-HU" altLang="hu-HU"/>
              <a:t>of chaos </a:t>
            </a:r>
          </a:p>
        </p:txBody>
      </p:sp>
      <p:pic>
        <p:nvPicPr>
          <p:cNvPr id="10246" name="Kép 5" descr="lorenz3dimelosz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3946525"/>
            <a:ext cx="23574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1"/>
          <p:cNvSpPr txBox="1">
            <a:spLocks noChangeArrowheads="1"/>
          </p:cNvSpPr>
          <p:nvPr/>
        </p:nvSpPr>
        <p:spPr bwMode="auto">
          <a:xfrm>
            <a:off x="1981200" y="609600"/>
            <a:ext cx="5319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400" b="1"/>
              <a:t>Lorenz’s atmospheric model</a:t>
            </a:r>
            <a:r>
              <a:rPr lang="hu-HU" altLang="hu-HU" sz="2400"/>
              <a:t> (1983)</a:t>
            </a:r>
          </a:p>
          <a:p>
            <a:pPr algn="ctr" eaLnBrk="1" hangingPunct="1"/>
            <a:r>
              <a:rPr lang="hu-HU" altLang="hu-HU" b="1">
                <a:solidFill>
                  <a:srgbClr val="00B050"/>
                </a:solidFill>
              </a:rPr>
              <a:t>Tellus 36A, 98</a:t>
            </a:r>
          </a:p>
        </p:txBody>
      </p:sp>
      <p:sp>
        <p:nvSpPr>
          <p:cNvPr id="12291" name="Szövegdoboz 2"/>
          <p:cNvSpPr txBox="1">
            <a:spLocks noChangeArrowheads="1"/>
          </p:cNvSpPr>
          <p:nvPr/>
        </p:nvSpPr>
        <p:spPr bwMode="auto">
          <a:xfrm>
            <a:off x="1066800" y="1600200"/>
            <a:ext cx="66389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A </a:t>
            </a:r>
            <a:r>
              <a:rPr lang="hu-HU" altLang="hu-HU" sz="2000" dirty="0" err="1"/>
              <a:t>three-variable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system</a:t>
            </a:r>
            <a:r>
              <a:rPr lang="hu-HU" altLang="hu-HU" sz="2000" dirty="0"/>
              <a:t> of </a:t>
            </a:r>
            <a:r>
              <a:rPr lang="hu-HU" altLang="hu-HU" sz="2000" dirty="0" err="1"/>
              <a:t>ordinary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differential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equations</a:t>
            </a:r>
            <a:r>
              <a:rPr lang="hu-HU" altLang="hu-HU" dirty="0"/>
              <a:t>: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sz="2400" dirty="0"/>
          </a:p>
          <a:p>
            <a:pPr eaLnBrk="1" hangingPunct="1"/>
            <a:endParaRPr lang="hu-HU" altLang="hu-HU" sz="2400" dirty="0"/>
          </a:p>
          <a:p>
            <a:pPr eaLnBrk="1" hangingPunct="1"/>
            <a:endParaRPr lang="hu-HU" altLang="hu-HU" sz="2400" dirty="0"/>
          </a:p>
          <a:p>
            <a:pPr eaLnBrk="1" hangingPunct="1"/>
            <a:endParaRPr lang="hu-HU" altLang="hu-HU" sz="2400" dirty="0"/>
          </a:p>
          <a:p>
            <a:pPr eaLnBrk="1" hangingPunct="1"/>
            <a:r>
              <a:rPr lang="hu-HU" altLang="hu-HU" sz="2000" dirty="0"/>
              <a:t>E=x</a:t>
            </a:r>
            <a:r>
              <a:rPr lang="hu-HU" altLang="hu-HU" sz="2000" baseline="30000" dirty="0"/>
              <a:t>2</a:t>
            </a:r>
            <a:r>
              <a:rPr lang="hu-HU" altLang="hu-HU" sz="2000" dirty="0"/>
              <a:t>+y</a:t>
            </a:r>
            <a:r>
              <a:rPr lang="hu-HU" altLang="hu-HU" sz="2000" baseline="30000" dirty="0"/>
              <a:t>2</a:t>
            </a:r>
            <a:r>
              <a:rPr lang="hu-HU" altLang="hu-HU" sz="2000" dirty="0"/>
              <a:t>+z</a:t>
            </a:r>
            <a:r>
              <a:rPr lang="hu-HU" altLang="hu-HU" sz="2000" baseline="30000" dirty="0"/>
              <a:t>2           </a:t>
            </a:r>
            <a:r>
              <a:rPr lang="hu-HU" altLang="hu-HU" sz="2000" baseline="30000" dirty="0" smtClean="0"/>
              <a:t>                </a:t>
            </a:r>
            <a:r>
              <a:rPr lang="hu-HU" altLang="hu-HU" sz="2000" dirty="0" err="1" smtClean="0"/>
              <a:t>damping</a:t>
            </a:r>
            <a:r>
              <a:rPr lang="hu-HU" altLang="hu-HU" sz="2000" dirty="0" smtClean="0"/>
              <a:t>     </a:t>
            </a:r>
            <a:r>
              <a:rPr lang="hu-HU" altLang="hu-HU" sz="2000" dirty="0" err="1" smtClean="0"/>
              <a:t>driving</a:t>
            </a:r>
            <a:endParaRPr lang="hu-HU" altLang="hu-HU" sz="2000" dirty="0"/>
          </a:p>
          <a:p>
            <a:pPr eaLnBrk="1" hangingPunct="1"/>
            <a:r>
              <a:rPr lang="hu-HU" altLang="hu-HU" sz="2000" dirty="0" err="1"/>
              <a:t>conserved</a:t>
            </a:r>
            <a:r>
              <a:rPr lang="hu-HU" altLang="hu-HU" sz="2000" dirty="0"/>
              <a:t> </a:t>
            </a:r>
          </a:p>
          <a:p>
            <a:pPr eaLnBrk="1" hangingPunct="1"/>
            <a:r>
              <a:rPr lang="hu-HU" altLang="hu-HU" dirty="0"/>
              <a:t>Standard </a:t>
            </a:r>
            <a:r>
              <a:rPr lang="hu-HU" altLang="hu-HU" dirty="0" err="1"/>
              <a:t>parameters</a:t>
            </a:r>
            <a:r>
              <a:rPr lang="hu-HU" altLang="hu-HU" dirty="0"/>
              <a:t> a=1/4, b=4, G=1, 5&lt;F&lt;10.</a:t>
            </a: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1066800" y="4876800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Interpretation</a:t>
            </a:r>
            <a:endParaRPr lang="hu-HU" altLang="hu-HU" dirty="0"/>
          </a:p>
          <a:p>
            <a:pPr eaLnBrk="1" hangingPunct="1"/>
            <a:r>
              <a:rPr lang="hu-HU" altLang="hu-HU" b="1" dirty="0"/>
              <a:t>x</a:t>
            </a:r>
            <a:r>
              <a:rPr lang="hu-HU" altLang="hu-HU" dirty="0"/>
              <a:t>: </a:t>
            </a:r>
            <a:r>
              <a:rPr lang="hu-HU" altLang="hu-HU" dirty="0" err="1"/>
              <a:t>average</a:t>
            </a:r>
            <a:r>
              <a:rPr lang="hu-HU" altLang="hu-HU" dirty="0"/>
              <a:t> </a:t>
            </a:r>
            <a:r>
              <a:rPr lang="hu-HU" altLang="hu-HU" dirty="0" err="1"/>
              <a:t>speed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b="1" dirty="0" err="1"/>
              <a:t>westwind</a:t>
            </a:r>
            <a:r>
              <a:rPr lang="hu-HU" altLang="hu-HU" b="1" dirty="0"/>
              <a:t> </a:t>
            </a:r>
            <a:r>
              <a:rPr lang="hu-HU" altLang="hu-HU" dirty="0"/>
              <a:t>over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Northern</a:t>
            </a:r>
            <a:r>
              <a:rPr lang="hu-HU" altLang="hu-HU" dirty="0"/>
              <a:t> </a:t>
            </a:r>
            <a:r>
              <a:rPr lang="hu-HU" altLang="hu-HU" dirty="0" err="1"/>
              <a:t>hemisphere</a:t>
            </a:r>
            <a:endParaRPr lang="hu-HU" altLang="hu-HU" dirty="0"/>
          </a:p>
          <a:p>
            <a:pPr eaLnBrk="1" hangingPunct="1"/>
            <a:r>
              <a:rPr lang="hu-HU" altLang="hu-HU" b="1" dirty="0"/>
              <a:t>y,z</a:t>
            </a:r>
            <a:r>
              <a:rPr lang="hu-HU" altLang="hu-HU" dirty="0"/>
              <a:t>:  </a:t>
            </a:r>
            <a:r>
              <a:rPr lang="en-US" altLang="hu-HU" dirty="0"/>
              <a:t> </a:t>
            </a:r>
            <a:r>
              <a:rPr lang="hu-HU" altLang="hu-HU" dirty="0" err="1"/>
              <a:t>two</a:t>
            </a:r>
            <a:r>
              <a:rPr lang="hu-HU" altLang="hu-HU" dirty="0"/>
              <a:t> </a:t>
            </a:r>
            <a:r>
              <a:rPr lang="hu-HU" altLang="hu-HU" dirty="0" err="1"/>
              <a:t>modes</a:t>
            </a:r>
            <a:r>
              <a:rPr lang="hu-HU" altLang="hu-HU" dirty="0"/>
              <a:t> of </a:t>
            </a:r>
            <a:r>
              <a:rPr lang="hu-HU" altLang="hu-HU" dirty="0" err="1"/>
              <a:t>heat</a:t>
            </a:r>
            <a:r>
              <a:rPr lang="hu-HU" altLang="hu-HU" dirty="0"/>
              <a:t> </a:t>
            </a:r>
            <a:r>
              <a:rPr lang="hu-HU" altLang="hu-HU" dirty="0" err="1"/>
              <a:t>transfer</a:t>
            </a:r>
            <a:r>
              <a:rPr lang="hu-HU" altLang="hu-HU" dirty="0"/>
              <a:t>, </a:t>
            </a:r>
            <a:r>
              <a:rPr lang="hu-HU" altLang="hu-HU" dirty="0" err="1"/>
              <a:t>of</a:t>
            </a:r>
            <a:r>
              <a:rPr lang="hu-HU" altLang="hu-HU" dirty="0"/>
              <a:t> </a:t>
            </a:r>
            <a:r>
              <a:rPr lang="hu-HU" altLang="hu-HU" b="1" dirty="0" err="1"/>
              <a:t>cyclinic</a:t>
            </a:r>
            <a:r>
              <a:rPr lang="hu-HU" altLang="hu-HU" b="1" dirty="0"/>
              <a:t> </a:t>
            </a:r>
            <a:r>
              <a:rPr lang="hu-HU" altLang="hu-HU" b="1" dirty="0" err="1"/>
              <a:t>activity</a:t>
            </a:r>
            <a:endParaRPr lang="hu-HU" altLang="hu-HU" b="1" dirty="0"/>
          </a:p>
          <a:p>
            <a:pPr eaLnBrk="1" hangingPunct="1"/>
            <a:r>
              <a:rPr lang="hu-HU" altLang="hu-HU" dirty="0" err="1"/>
              <a:t>time</a:t>
            </a:r>
            <a:r>
              <a:rPr lang="hu-HU" altLang="hu-HU" dirty="0"/>
              <a:t> </a:t>
            </a:r>
            <a:r>
              <a:rPr lang="en-US" altLang="hu-HU" dirty="0"/>
              <a:t>u</a:t>
            </a:r>
            <a:r>
              <a:rPr lang="hu-HU" altLang="hu-HU" dirty="0" err="1"/>
              <a:t>nit</a:t>
            </a:r>
            <a:r>
              <a:rPr lang="hu-HU" altLang="hu-HU" dirty="0"/>
              <a:t>: </a:t>
            </a:r>
            <a:r>
              <a:rPr lang="hu-HU" altLang="hu-HU" b="1" dirty="0"/>
              <a:t>5 </a:t>
            </a:r>
            <a:r>
              <a:rPr lang="hu-HU" altLang="hu-HU" b="1" dirty="0" err="1"/>
              <a:t>days</a:t>
            </a:r>
            <a:r>
              <a:rPr lang="hu-HU" altLang="hu-HU" b="1" dirty="0"/>
              <a:t> </a:t>
            </a:r>
            <a:r>
              <a:rPr lang="hu-HU" altLang="hu-HU" dirty="0"/>
              <a:t>(</a:t>
            </a:r>
            <a:r>
              <a:rPr lang="hu-HU" altLang="hu-HU" dirty="0" err="1"/>
              <a:t>lifetime</a:t>
            </a:r>
            <a:r>
              <a:rPr lang="hu-HU" altLang="hu-HU" dirty="0"/>
              <a:t> of </a:t>
            </a:r>
            <a:r>
              <a:rPr lang="hu-HU" altLang="hu-HU" dirty="0" err="1"/>
              <a:t>cyclones</a:t>
            </a:r>
            <a:r>
              <a:rPr lang="hu-HU" altLang="hu-HU" dirty="0"/>
              <a:t>)</a:t>
            </a:r>
          </a:p>
          <a:p>
            <a:pPr eaLnBrk="1" hangingPunct="1"/>
            <a:r>
              <a:rPr lang="hu-HU" altLang="hu-HU" b="1" dirty="0"/>
              <a:t>G:</a:t>
            </a:r>
            <a:r>
              <a:rPr lang="hu-HU" altLang="hu-HU" dirty="0"/>
              <a:t> </a:t>
            </a:r>
            <a:r>
              <a:rPr lang="hu-HU" altLang="hu-HU" dirty="0" err="1"/>
              <a:t>geographic</a:t>
            </a:r>
            <a:r>
              <a:rPr lang="hu-HU" altLang="hu-HU" dirty="0"/>
              <a:t> </a:t>
            </a:r>
            <a:r>
              <a:rPr lang="hu-HU" altLang="hu-HU" dirty="0" err="1"/>
              <a:t>asymmetry</a:t>
            </a:r>
            <a:endParaRPr lang="hu-HU" altLang="hu-HU" dirty="0"/>
          </a:p>
          <a:p>
            <a:pPr eaLnBrk="1" hangingPunct="1"/>
            <a:r>
              <a:rPr lang="hu-HU" altLang="hu-HU" b="1" dirty="0"/>
              <a:t>F~</a:t>
            </a:r>
            <a:r>
              <a:rPr lang="hu-HU" altLang="hu-HU" dirty="0"/>
              <a:t> </a:t>
            </a:r>
            <a:r>
              <a:rPr lang="hu-HU" altLang="hu-HU" dirty="0" err="1"/>
              <a:t>temperature</a:t>
            </a:r>
            <a:r>
              <a:rPr lang="hu-HU" altLang="hu-HU" dirty="0"/>
              <a:t> </a:t>
            </a:r>
            <a:r>
              <a:rPr lang="hu-HU" altLang="hu-HU" dirty="0" err="1"/>
              <a:t>difference</a:t>
            </a:r>
            <a:r>
              <a:rPr lang="hu-HU" altLang="hu-HU" dirty="0"/>
              <a:t> </a:t>
            </a:r>
            <a:r>
              <a:rPr lang="hu-HU" altLang="hu-HU" dirty="0" err="1"/>
              <a:t>between</a:t>
            </a:r>
            <a:r>
              <a:rPr lang="hu-HU" altLang="hu-HU" dirty="0"/>
              <a:t> </a:t>
            </a:r>
            <a:r>
              <a:rPr lang="hu-HU" altLang="hu-HU" dirty="0" err="1"/>
              <a:t>North</a:t>
            </a:r>
            <a:r>
              <a:rPr lang="hu-HU" altLang="hu-HU" dirty="0"/>
              <a:t> </a:t>
            </a:r>
            <a:r>
              <a:rPr lang="hu-HU" altLang="hu-HU" dirty="0" err="1"/>
              <a:t>Pole</a:t>
            </a:r>
            <a:r>
              <a:rPr lang="hu-HU" altLang="hu-HU" dirty="0"/>
              <a:t> and </a:t>
            </a:r>
            <a:r>
              <a:rPr lang="hu-HU" altLang="hu-HU" dirty="0" err="1"/>
              <a:t>Equator</a:t>
            </a:r>
            <a:r>
              <a:rPr lang="hu-HU" altLang="hu-HU" dirty="0"/>
              <a:t> 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2813" r="29375" b="43750"/>
          <a:stretch>
            <a:fillRect/>
          </a:stretch>
        </p:blipFill>
        <p:spPr bwMode="auto">
          <a:xfrm>
            <a:off x="949325" y="2133600"/>
            <a:ext cx="5984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zövegdoboz 1"/>
          <p:cNvSpPr txBox="1">
            <a:spLocks noChangeArrowheads="1"/>
          </p:cNvSpPr>
          <p:nvPr/>
        </p:nvSpPr>
        <p:spPr bwMode="auto">
          <a:xfrm>
            <a:off x="838200" y="838200"/>
            <a:ext cx="8101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>
                <a:solidFill>
                  <a:srgbClr val="C00000"/>
                </a:solidFill>
              </a:rPr>
              <a:t>A masterpiece</a:t>
            </a:r>
            <a:r>
              <a:rPr lang="hu-HU" altLang="hu-HU"/>
              <a:t>: cannot be derived from first principles, captures, neverthless, </a:t>
            </a:r>
          </a:p>
          <a:p>
            <a:pPr eaLnBrk="1" hangingPunct="1"/>
            <a:r>
              <a:rPr lang="hu-HU" altLang="hu-HU" b="1">
                <a:solidFill>
                  <a:srgbClr val="C00000"/>
                </a:solidFill>
              </a:rPr>
              <a:t>basic features </a:t>
            </a:r>
            <a:r>
              <a:rPr lang="hu-HU" altLang="hu-HU"/>
              <a:t>of the climate </a:t>
            </a:r>
          </a:p>
        </p:txBody>
      </p:sp>
      <p:sp>
        <p:nvSpPr>
          <p:cNvPr id="13315" name="Téglalap 2"/>
          <p:cNvSpPr>
            <a:spLocks noChangeArrowheads="1"/>
          </p:cNvSpPr>
          <p:nvPr/>
        </p:nvSpPr>
        <p:spPr bwMode="auto">
          <a:xfrm>
            <a:off x="1766888" y="228600"/>
            <a:ext cx="5319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Lorenz’s atmospheric model</a:t>
            </a:r>
            <a:r>
              <a:rPr lang="hu-HU" altLang="hu-HU" sz="2400"/>
              <a:t> (1983)</a:t>
            </a:r>
          </a:p>
        </p:txBody>
      </p:sp>
      <p:sp>
        <p:nvSpPr>
          <p:cNvPr id="13316" name="Szövegdoboz 3"/>
          <p:cNvSpPr txBox="1">
            <a:spLocks noChangeArrowheads="1"/>
          </p:cNvSpPr>
          <p:nvPr/>
        </p:nvSpPr>
        <p:spPr bwMode="auto">
          <a:xfrm>
            <a:off x="914400" y="1676400"/>
            <a:ext cx="2998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u-HU" altLang="hu-HU" b="1" dirty="0" err="1"/>
              <a:t>Constant</a:t>
            </a:r>
            <a:r>
              <a:rPr lang="hu-HU" altLang="hu-HU" b="1" dirty="0"/>
              <a:t> </a:t>
            </a:r>
            <a:r>
              <a:rPr lang="hu-HU" altLang="hu-HU" b="1" dirty="0" err="1"/>
              <a:t>driving</a:t>
            </a:r>
            <a:r>
              <a:rPr lang="hu-HU" altLang="hu-HU" dirty="0"/>
              <a:t>:</a:t>
            </a:r>
          </a:p>
          <a:p>
            <a:pPr eaLnBrk="1" hangingPunct="1"/>
            <a:r>
              <a:rPr lang="hu-HU" altLang="hu-HU" dirty="0"/>
              <a:t> </a:t>
            </a:r>
          </a:p>
          <a:p>
            <a:pPr eaLnBrk="1" hangingPunct="1"/>
            <a:r>
              <a:rPr lang="hu-HU" altLang="hu-HU" dirty="0"/>
              <a:t>a) </a:t>
            </a:r>
            <a:r>
              <a:rPr lang="hu-HU" altLang="hu-HU" b="1" dirty="0"/>
              <a:t>F=6: </a:t>
            </a:r>
            <a:r>
              <a:rPr lang="hu-HU" altLang="hu-HU" b="1" dirty="0" err="1"/>
              <a:t>perpetual</a:t>
            </a:r>
            <a:r>
              <a:rPr lang="hu-HU" altLang="hu-HU" b="1" dirty="0"/>
              <a:t> </a:t>
            </a:r>
            <a:r>
              <a:rPr lang="hu-HU" altLang="hu-HU" b="1" dirty="0" err="1"/>
              <a:t>summer</a:t>
            </a:r>
            <a:endParaRPr lang="hu-HU" altLang="hu-HU" b="1" dirty="0"/>
          </a:p>
        </p:txBody>
      </p:sp>
      <p:pic>
        <p:nvPicPr>
          <p:cNvPr id="13317" name="Kép 5" descr="2legats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627313"/>
            <a:ext cx="48815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Szövegdoboz 6"/>
          <p:cNvSpPr txBox="1">
            <a:spLocks noChangeArrowheads="1"/>
          </p:cNvSpPr>
          <p:nvPr/>
        </p:nvSpPr>
        <p:spPr bwMode="auto">
          <a:xfrm>
            <a:off x="1143000" y="2819400"/>
            <a:ext cx="19288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Two</a:t>
            </a:r>
            <a:r>
              <a:rPr lang="hu-HU" altLang="hu-HU" dirty="0"/>
              <a:t> </a:t>
            </a:r>
            <a:r>
              <a:rPr lang="hu-HU" altLang="hu-HU" dirty="0" err="1"/>
              <a:t>coexisting</a:t>
            </a:r>
            <a:r>
              <a:rPr lang="hu-HU" altLang="hu-HU" dirty="0"/>
              <a:t>,</a:t>
            </a:r>
          </a:p>
          <a:p>
            <a:pPr eaLnBrk="1" hangingPunct="1"/>
            <a:r>
              <a:rPr lang="hu-HU" altLang="hu-HU" dirty="0" err="1"/>
              <a:t>regular</a:t>
            </a:r>
            <a:r>
              <a:rPr lang="hu-HU" altLang="hu-HU" dirty="0"/>
              <a:t> </a:t>
            </a:r>
            <a:r>
              <a:rPr lang="hu-HU" altLang="hu-HU" dirty="0" err="1"/>
              <a:t>attractors</a:t>
            </a:r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b="1" dirty="0" err="1"/>
              <a:t>Inactive</a:t>
            </a:r>
            <a:r>
              <a:rPr lang="hu-HU" altLang="hu-HU" b="1" dirty="0"/>
              <a:t> </a:t>
            </a:r>
            <a:r>
              <a:rPr lang="hu-HU" altLang="hu-HU" dirty="0" err="1"/>
              <a:t>summer</a:t>
            </a:r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b="1" dirty="0" err="1"/>
              <a:t>Active</a:t>
            </a:r>
            <a:r>
              <a:rPr lang="hu-HU" altLang="hu-HU" dirty="0"/>
              <a:t> </a:t>
            </a:r>
            <a:r>
              <a:rPr lang="hu-HU" altLang="hu-HU" dirty="0" err="1"/>
              <a:t>summer</a:t>
            </a:r>
            <a:endParaRPr lang="hu-HU" altLang="hu-HU" dirty="0"/>
          </a:p>
          <a:p>
            <a:pPr eaLnBrk="1" hangingPunct="1"/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zövegdoboz 1"/>
          <p:cNvSpPr txBox="1">
            <a:spLocks noChangeArrowheads="1"/>
          </p:cNvSpPr>
          <p:nvPr/>
        </p:nvSpPr>
        <p:spPr bwMode="auto">
          <a:xfrm>
            <a:off x="990600" y="914400"/>
            <a:ext cx="2846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b) </a:t>
            </a:r>
            <a:r>
              <a:rPr lang="hu-HU" altLang="hu-HU" b="1"/>
              <a:t>F=8: perpetual winter </a:t>
            </a:r>
          </a:p>
        </p:txBody>
      </p:sp>
      <p:pic>
        <p:nvPicPr>
          <p:cNvPr id="14339" name="Kép 2" descr="2legkats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6"/>
          <a:stretch>
            <a:fillRect/>
          </a:stretch>
        </p:blipFill>
        <p:spPr bwMode="auto">
          <a:xfrm>
            <a:off x="3352800" y="2070100"/>
            <a:ext cx="5410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zövegdoboz 3"/>
          <p:cNvSpPr txBox="1">
            <a:spLocks noChangeArrowheads="1"/>
          </p:cNvSpPr>
          <p:nvPr/>
        </p:nvSpPr>
        <p:spPr bwMode="auto">
          <a:xfrm>
            <a:off x="1219200" y="2590800"/>
            <a:ext cx="190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A single </a:t>
            </a:r>
          </a:p>
          <a:p>
            <a:pPr eaLnBrk="1" hangingPunct="1"/>
            <a:r>
              <a:rPr lang="hu-HU" altLang="hu-HU" b="1"/>
              <a:t>chaotic</a:t>
            </a:r>
            <a:r>
              <a:rPr lang="hu-HU" altLang="hu-HU"/>
              <a:t> attractor</a:t>
            </a:r>
          </a:p>
        </p:txBody>
      </p:sp>
      <p:sp>
        <p:nvSpPr>
          <p:cNvPr id="14341" name="Szövegdoboz 4"/>
          <p:cNvSpPr txBox="1">
            <a:spLocks noChangeArrowheads="1"/>
          </p:cNvSpPr>
          <p:nvPr/>
        </p:nvSpPr>
        <p:spPr bwMode="auto">
          <a:xfrm>
            <a:off x="4343400" y="5029200"/>
            <a:ext cx="426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1 year=73 times units=73 times 5 days</a:t>
            </a:r>
          </a:p>
        </p:txBody>
      </p:sp>
      <p:sp>
        <p:nvSpPr>
          <p:cNvPr id="14342" name="Szövegdoboz 5"/>
          <p:cNvSpPr txBox="1">
            <a:spLocks noChangeArrowheads="1"/>
          </p:cNvSpPr>
          <p:nvPr/>
        </p:nvSpPr>
        <p:spPr bwMode="auto">
          <a:xfrm>
            <a:off x="1371600" y="6019800"/>
            <a:ext cx="580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Winters</a:t>
            </a:r>
            <a:r>
              <a:rPr lang="hu-HU" altLang="hu-HU" dirty="0"/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are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known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dirty="0" err="1"/>
              <a:t>to</a:t>
            </a:r>
            <a:r>
              <a:rPr lang="hu-HU" altLang="hu-HU" dirty="0"/>
              <a:t> be more </a:t>
            </a:r>
            <a:r>
              <a:rPr lang="hu-HU" altLang="hu-HU" dirty="0" err="1"/>
              <a:t>variable</a:t>
            </a:r>
            <a:r>
              <a:rPr lang="hu-HU" altLang="hu-HU" dirty="0"/>
              <a:t> </a:t>
            </a:r>
            <a:r>
              <a:rPr lang="hu-HU" altLang="hu-HU" dirty="0" err="1"/>
              <a:t>than</a:t>
            </a:r>
            <a:r>
              <a:rPr lang="hu-HU" altLang="hu-HU" dirty="0"/>
              <a:t> </a:t>
            </a:r>
            <a:r>
              <a:rPr lang="hu-HU" altLang="hu-HU" dirty="0" err="1"/>
              <a:t>summers</a:t>
            </a:r>
            <a:r>
              <a:rPr lang="hu-HU" altLang="hu-H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zövegdoboz 1"/>
          <p:cNvSpPr txBox="1">
            <a:spLocks noChangeArrowheads="1"/>
          </p:cNvSpPr>
          <p:nvPr/>
        </p:nvSpPr>
        <p:spPr bwMode="auto">
          <a:xfrm>
            <a:off x="1958975" y="533400"/>
            <a:ext cx="459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The chaotic attractor of winter</a:t>
            </a:r>
          </a:p>
        </p:txBody>
      </p:sp>
      <p:pic>
        <p:nvPicPr>
          <p:cNvPr id="15363" name="Kép 2" descr="2legkatxyzs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4"/>
          <a:stretch>
            <a:fillRect/>
          </a:stretch>
        </p:blipFill>
        <p:spPr bwMode="auto">
          <a:xfrm>
            <a:off x="4181475" y="1143000"/>
            <a:ext cx="4302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Szövegdoboz 3"/>
          <p:cNvSpPr txBox="1">
            <a:spLocks noChangeArrowheads="1"/>
          </p:cNvSpPr>
          <p:nvPr/>
        </p:nvSpPr>
        <p:spPr bwMode="auto">
          <a:xfrm>
            <a:off x="990600" y="1752600"/>
            <a:ext cx="190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In the 3-variable</a:t>
            </a:r>
          </a:p>
          <a:p>
            <a:pPr eaLnBrk="1" hangingPunct="1"/>
            <a:r>
              <a:rPr lang="hu-HU" altLang="hu-HU"/>
              <a:t>phase space</a:t>
            </a:r>
          </a:p>
        </p:txBody>
      </p:sp>
      <p:pic>
        <p:nvPicPr>
          <p:cNvPr id="14341" name="Kép 4" descr="2legatp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963988"/>
            <a:ext cx="37147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Kép 5" descr="2legkatelosz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983038"/>
            <a:ext cx="35179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zövegdoboz 6"/>
          <p:cNvSpPr txBox="1">
            <a:spLocks noChangeArrowheads="1"/>
          </p:cNvSpPr>
          <p:nvPr/>
        </p:nvSpPr>
        <p:spPr bwMode="auto">
          <a:xfrm>
            <a:off x="1089025" y="3429000"/>
            <a:ext cx="185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In the z=0 slice </a:t>
            </a:r>
          </a:p>
        </p:txBody>
      </p:sp>
      <p:sp>
        <p:nvSpPr>
          <p:cNvPr id="14344" name="Szövegdoboz 7"/>
          <p:cNvSpPr txBox="1">
            <a:spLocks noChangeArrowheads="1"/>
          </p:cNvSpPr>
          <p:nvPr/>
        </p:nvSpPr>
        <p:spPr bwMode="auto">
          <a:xfrm>
            <a:off x="4648200" y="34290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Probability distribution on the z=0 slice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800" b="1" smtClean="0"/>
              <a:t>Seasonal driving</a:t>
            </a:r>
            <a:endParaRPr lang="en-GB" altLang="hu-HU" sz="2800" b="1" smtClean="0"/>
          </a:p>
        </p:txBody>
      </p:sp>
      <p:sp>
        <p:nvSpPr>
          <p:cNvPr id="16387" name="Szövegdoboz 12"/>
          <p:cNvSpPr txBox="1">
            <a:spLocks noChangeArrowheads="1"/>
          </p:cNvSpPr>
          <p:nvPr/>
        </p:nvSpPr>
        <p:spPr bwMode="auto">
          <a:xfrm>
            <a:off x="526312" y="3417150"/>
            <a:ext cx="70492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Annual</a:t>
            </a:r>
            <a:r>
              <a:rPr lang="hu-HU" altLang="hu-HU" dirty="0"/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periodicity</a:t>
            </a:r>
            <a:r>
              <a:rPr lang="hu-HU" altLang="hu-HU" dirty="0"/>
              <a:t> </a:t>
            </a:r>
            <a:r>
              <a:rPr lang="hu-HU" altLang="hu-HU" dirty="0" err="1"/>
              <a:t>introduced</a:t>
            </a:r>
            <a:r>
              <a:rPr lang="hu-HU" altLang="hu-HU" dirty="0"/>
              <a:t> </a:t>
            </a:r>
            <a:r>
              <a:rPr lang="hu-HU" altLang="hu-HU" dirty="0" err="1"/>
              <a:t>by</a:t>
            </a:r>
            <a:r>
              <a:rPr lang="hu-HU" altLang="hu-HU" dirty="0"/>
              <a:t>  Lorenz (</a:t>
            </a:r>
            <a:r>
              <a:rPr lang="hu-HU" altLang="hu-HU" dirty="0" smtClean="0"/>
              <a:t>1990)</a:t>
            </a:r>
            <a:r>
              <a:rPr lang="hu-HU" altLang="hu-HU" sz="2400" dirty="0" smtClean="0"/>
              <a:t> </a:t>
            </a:r>
            <a:r>
              <a:rPr lang="hu-HU" altLang="hu-HU" b="1" dirty="0" err="1">
                <a:solidFill>
                  <a:srgbClr val="00B050"/>
                </a:solidFill>
              </a:rPr>
              <a:t>Tellus</a:t>
            </a:r>
            <a:r>
              <a:rPr lang="hu-HU" altLang="hu-HU" b="1" dirty="0">
                <a:solidFill>
                  <a:srgbClr val="00B050"/>
                </a:solidFill>
              </a:rPr>
              <a:t>, 42A, 378</a:t>
            </a:r>
          </a:p>
          <a:p>
            <a:pPr eaLnBrk="1" hangingPunct="1"/>
            <a:endParaRPr lang="hu-HU" altLang="hu-HU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F(t)=F</a:t>
            </a:r>
            <a:r>
              <a:rPr lang="hu-HU" altLang="hu-HU" sz="24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+A sin(</a:t>
            </a:r>
            <a:r>
              <a:rPr lang="el-GR" altLang="hu-HU" sz="2400" dirty="0"/>
              <a:t>ω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hu-HU" sz="2400" dirty="0"/>
              <a:t>)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400" dirty="0">
                <a:latin typeface="Times New Roman" pitchFamily="18" charset="0"/>
                <a:cs typeface="Times New Roman" pitchFamily="18" charset="0"/>
              </a:rPr>
              <a:t>=7 + 2 sin(2 </a:t>
            </a:r>
            <a:r>
              <a:rPr lang="el-GR" altLang="hu-HU" sz="24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hu-HU" altLang="hu-HU" sz="2400" dirty="0" smtClean="0">
                <a:latin typeface="Times New Roman" pitchFamily="18" charset="0"/>
                <a:cs typeface="Times New Roman" pitchFamily="18" charset="0"/>
              </a:rPr>
              <a:t>/T </a:t>
            </a:r>
            <a:r>
              <a:rPr lang="hu-HU" altLang="hu-HU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hu-HU" sz="2400" dirty="0"/>
              <a:t>)</a:t>
            </a:r>
          </a:p>
          <a:p>
            <a:pPr eaLnBrk="1" hangingPunct="1"/>
            <a:endParaRPr lang="hu-HU" altLang="hu-HU" sz="2400" b="1" dirty="0" smtClean="0"/>
          </a:p>
          <a:p>
            <a:pPr eaLnBrk="1" hangingPunct="1"/>
            <a:r>
              <a:rPr lang="hu-HU" altLang="hu-HU" sz="2000" dirty="0" smtClean="0"/>
              <a:t>T=1 </a:t>
            </a:r>
            <a:r>
              <a:rPr lang="hu-HU" altLang="hu-HU" sz="2000" dirty="0" err="1" smtClean="0"/>
              <a:t>year</a:t>
            </a:r>
            <a:r>
              <a:rPr lang="hu-HU" altLang="hu-HU" sz="2000" dirty="0" smtClean="0"/>
              <a:t> = 73 </a:t>
            </a:r>
            <a:r>
              <a:rPr lang="hu-HU" altLang="hu-HU" sz="2000" dirty="0" err="1" smtClean="0"/>
              <a:t>times</a:t>
            </a:r>
            <a:r>
              <a:rPr lang="hu-HU" altLang="hu-HU" sz="2000" dirty="0" smtClean="0"/>
              <a:t> 5 </a:t>
            </a:r>
            <a:r>
              <a:rPr lang="hu-HU" altLang="hu-HU" sz="2000" dirty="0" err="1" smtClean="0"/>
              <a:t>days</a:t>
            </a:r>
            <a:endParaRPr lang="hu-HU" altLang="hu-HU" sz="2000" dirty="0"/>
          </a:p>
          <a:p>
            <a:pPr eaLnBrk="1" hangingPunct="1"/>
            <a:endParaRPr lang="hu-HU" altLang="hu-HU" dirty="0" smtClean="0"/>
          </a:p>
          <a:p>
            <a:pPr eaLnBrk="1" hangingPunct="1"/>
            <a:r>
              <a:rPr lang="hu-HU" altLang="hu-HU" dirty="0" smtClean="0"/>
              <a:t>The </a:t>
            </a:r>
            <a:r>
              <a:rPr lang="hu-HU" altLang="hu-HU" dirty="0" err="1"/>
              <a:t>regular</a:t>
            </a:r>
            <a:r>
              <a:rPr lang="hu-HU" altLang="hu-HU" dirty="0"/>
              <a:t> </a:t>
            </a:r>
            <a:r>
              <a:rPr lang="hu-HU" altLang="hu-HU" dirty="0" err="1" smtClean="0"/>
              <a:t>summers</a:t>
            </a:r>
            <a:r>
              <a:rPr lang="hu-HU" altLang="hu-HU" dirty="0" smtClean="0"/>
              <a:t> </a:t>
            </a:r>
            <a:r>
              <a:rPr lang="hu-HU" altLang="hu-HU" dirty="0"/>
              <a:t>and </a:t>
            </a:r>
            <a:r>
              <a:rPr lang="hu-HU" altLang="hu-HU" dirty="0" err="1"/>
              <a:t>chaotic</a:t>
            </a:r>
            <a:r>
              <a:rPr lang="hu-HU" altLang="hu-HU" dirty="0"/>
              <a:t> </a:t>
            </a:r>
            <a:r>
              <a:rPr lang="hu-HU" altLang="hu-HU" dirty="0" err="1"/>
              <a:t>winters</a:t>
            </a:r>
            <a:r>
              <a:rPr lang="hu-HU" altLang="hu-HU" dirty="0"/>
              <a:t> </a:t>
            </a:r>
            <a:r>
              <a:rPr lang="hu-HU" altLang="hu-HU" dirty="0" err="1"/>
              <a:t>are</a:t>
            </a:r>
            <a:r>
              <a:rPr lang="hu-HU" altLang="hu-HU" dirty="0"/>
              <a:t> </a:t>
            </a:r>
            <a:r>
              <a:rPr lang="hu-HU" altLang="hu-HU" dirty="0" err="1"/>
              <a:t>coupled</a:t>
            </a:r>
            <a:r>
              <a:rPr lang="hu-HU" altLang="hu-HU" dirty="0"/>
              <a:t>,</a:t>
            </a:r>
          </a:p>
          <a:p>
            <a:pPr eaLnBrk="1" hangingPunct="1"/>
            <a:r>
              <a:rPr lang="hu-HU" altLang="hu-HU" b="1" dirty="0">
                <a:solidFill>
                  <a:srgbClr val="C00000"/>
                </a:solidFill>
              </a:rPr>
              <a:t>no</a:t>
            </a:r>
            <a:r>
              <a:rPr lang="hu-HU" altLang="hu-HU" dirty="0"/>
              <a:t> </a:t>
            </a:r>
            <a:r>
              <a:rPr lang="hu-HU" altLang="hu-HU" dirty="0" err="1"/>
              <a:t>regularity</a:t>
            </a:r>
            <a:r>
              <a:rPr lang="hu-HU" altLang="hu-HU" dirty="0"/>
              <a:t> </a:t>
            </a:r>
            <a:r>
              <a:rPr lang="hu-HU" altLang="hu-HU" dirty="0" err="1"/>
              <a:t>remains</a:t>
            </a:r>
            <a:r>
              <a:rPr lang="hu-HU" altLang="hu-HU" dirty="0"/>
              <a:t>. </a:t>
            </a:r>
            <a:endParaRPr lang="hu-HU" altLang="hu-H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hu-HU" altLang="hu-H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Szövegdoboz 6"/>
          <p:cNvSpPr txBox="1">
            <a:spLocks noChangeArrowheads="1"/>
          </p:cNvSpPr>
          <p:nvPr/>
        </p:nvSpPr>
        <p:spPr bwMode="auto">
          <a:xfrm>
            <a:off x="609600" y="1066800"/>
            <a:ext cx="642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If the Pole-Equator temperature difference is time-dependent</a:t>
            </a:r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35938" r="14375" b="28125"/>
          <a:stretch>
            <a:fillRect/>
          </a:stretch>
        </p:blipFill>
        <p:spPr bwMode="auto">
          <a:xfrm>
            <a:off x="1219200" y="1447800"/>
            <a:ext cx="617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églalap 1"/>
          <p:cNvSpPr>
            <a:spLocks noChangeArrowheads="1"/>
          </p:cNvSpPr>
          <p:nvPr/>
        </p:nvSpPr>
        <p:spPr bwMode="auto">
          <a:xfrm>
            <a:off x="3124200" y="228600"/>
            <a:ext cx="264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Seasonal driving</a:t>
            </a:r>
            <a:endParaRPr lang="hu-HU" altLang="hu-HU" sz="2400"/>
          </a:p>
        </p:txBody>
      </p:sp>
      <p:pic>
        <p:nvPicPr>
          <p:cNvPr id="17411" name="Kép 2" descr="2leggerjs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74700"/>
            <a:ext cx="50292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zövegdoboz 3"/>
          <p:cNvSpPr txBox="1">
            <a:spLocks noChangeArrowheads="1"/>
          </p:cNvSpPr>
          <p:nvPr/>
        </p:nvSpPr>
        <p:spPr bwMode="auto">
          <a:xfrm>
            <a:off x="0" y="6096000"/>
            <a:ext cx="929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/>
              <a:t>The </a:t>
            </a:r>
            <a:r>
              <a:rPr lang="hu-HU" altLang="hu-HU" dirty="0" err="1"/>
              <a:t>alteration</a:t>
            </a:r>
            <a:r>
              <a:rPr lang="hu-HU" altLang="hu-HU" dirty="0"/>
              <a:t> of </a:t>
            </a:r>
            <a:r>
              <a:rPr lang="hu-HU" altLang="hu-HU" dirty="0" err="1"/>
              <a:t>inactive</a:t>
            </a:r>
            <a:r>
              <a:rPr lang="hu-HU" altLang="hu-HU" dirty="0"/>
              <a:t> and </a:t>
            </a:r>
            <a:r>
              <a:rPr lang="hu-HU" altLang="hu-HU" dirty="0" err="1"/>
              <a:t>active</a:t>
            </a:r>
            <a:r>
              <a:rPr lang="hu-HU" altLang="hu-HU" dirty="0"/>
              <a:t> </a:t>
            </a:r>
            <a:r>
              <a:rPr lang="hu-HU" altLang="hu-HU" dirty="0" err="1"/>
              <a:t>summers</a:t>
            </a:r>
            <a:r>
              <a:rPr lang="hu-HU" altLang="hu-HU" dirty="0"/>
              <a:t> is </a:t>
            </a:r>
            <a:r>
              <a:rPr lang="hu-HU" altLang="hu-HU" dirty="0" err="1"/>
              <a:t>consistent</a:t>
            </a:r>
            <a:r>
              <a:rPr lang="hu-HU" altLang="hu-HU" dirty="0"/>
              <a:t> </a:t>
            </a:r>
            <a:r>
              <a:rPr lang="hu-HU" altLang="hu-HU" dirty="0" err="1"/>
              <a:t>with</a:t>
            </a:r>
            <a:r>
              <a:rPr lang="hu-HU" altLang="hu-HU" dirty="0"/>
              <a:t> </a:t>
            </a:r>
          </a:p>
          <a:p>
            <a:pPr eaLnBrk="1" hangingPunct="1"/>
            <a:r>
              <a:rPr lang="hu-HU" altLang="hu-HU" dirty="0"/>
              <a:t> </a:t>
            </a:r>
            <a:r>
              <a:rPr lang="hu-HU" altLang="hu-HU" b="1" dirty="0" err="1"/>
              <a:t>meteorological</a:t>
            </a:r>
            <a:r>
              <a:rPr lang="hu-HU" altLang="hu-HU" b="1" dirty="0"/>
              <a:t> </a:t>
            </a:r>
            <a:r>
              <a:rPr lang="hu-HU" altLang="hu-HU" b="1" dirty="0" err="1"/>
              <a:t>experience</a:t>
            </a:r>
            <a:r>
              <a:rPr lang="hu-HU" altLang="hu-HU" b="1" dirty="0"/>
              <a:t>. </a:t>
            </a:r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1"/>
          <p:cNvSpPr txBox="1">
            <a:spLocks noChangeArrowheads="1"/>
          </p:cNvSpPr>
          <p:nvPr/>
        </p:nvSpPr>
        <p:spPr bwMode="auto">
          <a:xfrm>
            <a:off x="685800" y="584200"/>
            <a:ext cx="8001000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 dirty="0" err="1"/>
              <a:t>Comments</a:t>
            </a:r>
            <a:r>
              <a:rPr lang="hu-HU" altLang="hu-HU" sz="2400" b="1" dirty="0"/>
              <a:t>:</a:t>
            </a:r>
          </a:p>
          <a:p>
            <a:pPr eaLnBrk="1" hangingPunct="1"/>
            <a:endParaRPr lang="hu-HU" altLang="hu-HU" sz="2400" b="1" dirty="0"/>
          </a:p>
          <a:p>
            <a:pPr eaLnBrk="1" hangingPunct="1"/>
            <a:r>
              <a:rPr lang="hu-HU" altLang="hu-HU" dirty="0" err="1"/>
              <a:t>This</a:t>
            </a:r>
            <a:r>
              <a:rPr lang="hu-HU" altLang="hu-HU" dirty="0"/>
              <a:t> is a </a:t>
            </a:r>
            <a:r>
              <a:rPr lang="hu-HU" altLang="hu-HU" dirty="0" err="1"/>
              <a:t>yet</a:t>
            </a:r>
            <a:r>
              <a:rPr lang="hu-HU" altLang="hu-HU" dirty="0"/>
              <a:t> </a:t>
            </a:r>
            <a:r>
              <a:rPr lang="hu-HU" altLang="hu-HU" b="1" dirty="0" err="1"/>
              <a:t>unchanging</a:t>
            </a:r>
            <a:r>
              <a:rPr lang="hu-HU" altLang="hu-HU" dirty="0"/>
              <a:t> </a:t>
            </a:r>
            <a:r>
              <a:rPr lang="hu-HU" altLang="hu-HU" dirty="0" err="1"/>
              <a:t>climate</a:t>
            </a:r>
            <a:r>
              <a:rPr lang="hu-HU" altLang="hu-HU" dirty="0"/>
              <a:t> (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annual</a:t>
            </a:r>
            <a:r>
              <a:rPr lang="hu-HU" altLang="hu-HU" dirty="0"/>
              <a:t> </a:t>
            </a:r>
            <a:r>
              <a:rPr lang="hu-HU" altLang="hu-HU" dirty="0" err="1"/>
              <a:t>average</a:t>
            </a:r>
            <a:r>
              <a:rPr lang="hu-HU" altLang="hu-HU" dirty="0"/>
              <a:t> </a:t>
            </a:r>
            <a:r>
              <a:rPr lang="hu-HU" altLang="hu-HU" dirty="0" err="1"/>
              <a:t>temperature</a:t>
            </a:r>
            <a:r>
              <a:rPr lang="hu-HU" altLang="hu-HU" dirty="0"/>
              <a:t> </a:t>
            </a:r>
            <a:r>
              <a:rPr lang="hu-HU" altLang="hu-HU" dirty="0" err="1"/>
              <a:t>difference</a:t>
            </a:r>
            <a:r>
              <a:rPr lang="hu-HU" altLang="hu-HU" dirty="0"/>
              <a:t> is </a:t>
            </a:r>
            <a:r>
              <a:rPr lang="hu-HU" altLang="hu-HU" dirty="0" err="1"/>
              <a:t>constant</a:t>
            </a:r>
            <a:r>
              <a:rPr lang="hu-HU" altLang="hu-HU" dirty="0"/>
              <a:t>) 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The </a:t>
            </a:r>
            <a:r>
              <a:rPr lang="hu-HU" altLang="hu-HU" dirty="0" err="1"/>
              <a:t>theory</a:t>
            </a:r>
            <a:r>
              <a:rPr lang="hu-HU" altLang="hu-HU" dirty="0"/>
              <a:t> of </a:t>
            </a:r>
            <a:r>
              <a:rPr lang="hu-HU" altLang="hu-HU" dirty="0" err="1"/>
              <a:t>dynamical</a:t>
            </a:r>
            <a:r>
              <a:rPr lang="hu-HU" altLang="hu-HU" dirty="0"/>
              <a:t> </a:t>
            </a:r>
            <a:r>
              <a:rPr lang="hu-HU" altLang="hu-HU" dirty="0" err="1"/>
              <a:t>systems</a:t>
            </a:r>
            <a:r>
              <a:rPr lang="hu-HU" altLang="hu-HU" dirty="0"/>
              <a:t> </a:t>
            </a:r>
            <a:r>
              <a:rPr lang="hu-HU" altLang="hu-HU" dirty="0" err="1"/>
              <a:t>driven</a:t>
            </a:r>
            <a:r>
              <a:rPr lang="hu-HU" altLang="hu-HU" dirty="0"/>
              <a:t> </a:t>
            </a:r>
            <a:r>
              <a:rPr lang="hu-HU" altLang="hu-HU" dirty="0" err="1"/>
              <a:t>by</a:t>
            </a:r>
            <a:r>
              <a:rPr lang="hu-HU" altLang="hu-HU" dirty="0"/>
              <a:t> </a:t>
            </a:r>
            <a:r>
              <a:rPr lang="hu-HU" altLang="hu-HU" dirty="0" err="1"/>
              <a:t>constant</a:t>
            </a:r>
            <a:r>
              <a:rPr lang="hu-HU" altLang="hu-HU" dirty="0"/>
              <a:t> </a:t>
            </a:r>
            <a:r>
              <a:rPr lang="hu-HU" altLang="hu-HU" dirty="0" err="1"/>
              <a:t>or</a:t>
            </a:r>
            <a:r>
              <a:rPr lang="hu-HU" altLang="hu-HU" dirty="0"/>
              <a:t> </a:t>
            </a:r>
            <a:r>
              <a:rPr lang="hu-HU" altLang="hu-HU" dirty="0" err="1"/>
              <a:t>periodic</a:t>
            </a:r>
            <a:r>
              <a:rPr lang="hu-HU" altLang="hu-HU" dirty="0"/>
              <a:t> </a:t>
            </a:r>
            <a:r>
              <a:rPr lang="hu-HU" altLang="hu-HU" dirty="0" err="1"/>
              <a:t>forcing</a:t>
            </a:r>
            <a:r>
              <a:rPr lang="hu-HU" altLang="hu-HU" dirty="0"/>
              <a:t> is </a:t>
            </a:r>
            <a:r>
              <a:rPr lang="hu-HU" altLang="hu-HU" dirty="0" err="1"/>
              <a:t>well</a:t>
            </a:r>
            <a:r>
              <a:rPr lang="hu-HU" altLang="hu-HU" dirty="0"/>
              <a:t> </a:t>
            </a:r>
            <a:r>
              <a:rPr lang="hu-HU" altLang="hu-HU" dirty="0" err="1"/>
              <a:t>known</a:t>
            </a:r>
            <a:r>
              <a:rPr lang="hu-HU" altLang="hu-HU" dirty="0"/>
              <a:t> – </a:t>
            </a:r>
            <a:r>
              <a:rPr lang="hu-HU" altLang="hu-HU" dirty="0" err="1"/>
              <a:t>is</a:t>
            </a:r>
            <a:r>
              <a:rPr lang="hu-HU" altLang="hu-HU" dirty="0"/>
              <a:t> </a:t>
            </a:r>
            <a:r>
              <a:rPr lang="hu-HU" altLang="hu-HU" dirty="0" err="1"/>
              <a:t>based</a:t>
            </a:r>
            <a:r>
              <a:rPr lang="hu-HU" altLang="hu-HU" dirty="0"/>
              <a:t> </a:t>
            </a:r>
            <a:r>
              <a:rPr lang="hu-HU" altLang="hu-HU" dirty="0" err="1"/>
              <a:t>on</a:t>
            </a:r>
            <a:r>
              <a:rPr lang="hu-HU" altLang="hu-HU" dirty="0"/>
              <a:t> </a:t>
            </a:r>
            <a:r>
              <a:rPr lang="hu-HU" altLang="hu-HU" b="1" dirty="0" err="1"/>
              <a:t>periodic</a:t>
            </a:r>
            <a:r>
              <a:rPr lang="hu-HU" altLang="hu-HU" dirty="0"/>
              <a:t> </a:t>
            </a:r>
            <a:r>
              <a:rPr lang="hu-HU" altLang="hu-HU" dirty="0" err="1"/>
              <a:t>orbits</a:t>
            </a:r>
            <a:r>
              <a:rPr lang="hu-HU" altLang="hu-HU" dirty="0"/>
              <a:t>.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such</a:t>
            </a:r>
            <a:r>
              <a:rPr lang="hu-HU" altLang="hu-HU" dirty="0"/>
              <a:t> </a:t>
            </a:r>
            <a:r>
              <a:rPr lang="hu-HU" altLang="hu-HU" dirty="0" err="1"/>
              <a:t>cases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attractors</a:t>
            </a:r>
            <a:r>
              <a:rPr lang="hu-HU" altLang="hu-HU" dirty="0"/>
              <a:t> </a:t>
            </a:r>
            <a:r>
              <a:rPr lang="hu-HU" altLang="hu-HU" dirty="0" err="1"/>
              <a:t>are</a:t>
            </a:r>
            <a:r>
              <a:rPr lang="hu-HU" altLang="hu-HU" dirty="0"/>
              <a:t> </a:t>
            </a:r>
            <a:r>
              <a:rPr lang="hu-HU" altLang="hu-HU" b="1" dirty="0" err="1"/>
              <a:t>ergodic</a:t>
            </a:r>
            <a:r>
              <a:rPr lang="hu-HU" altLang="hu-HU" dirty="0"/>
              <a:t>: a </a:t>
            </a:r>
            <a:r>
              <a:rPr lang="hu-HU" altLang="hu-HU" dirty="0" err="1"/>
              <a:t>long</a:t>
            </a:r>
            <a:r>
              <a:rPr lang="hu-HU" altLang="hu-HU" dirty="0"/>
              <a:t> </a:t>
            </a:r>
            <a:r>
              <a:rPr lang="hu-HU" altLang="hu-HU" dirty="0" err="1"/>
              <a:t>single</a:t>
            </a:r>
            <a:r>
              <a:rPr lang="hu-HU" altLang="hu-HU" dirty="0"/>
              <a:t> </a:t>
            </a:r>
            <a:r>
              <a:rPr lang="hu-HU" altLang="hu-HU" dirty="0" err="1"/>
              <a:t>trajectory</a:t>
            </a:r>
            <a:r>
              <a:rPr lang="hu-HU" altLang="hu-HU" dirty="0"/>
              <a:t> </a:t>
            </a:r>
            <a:r>
              <a:rPr lang="hu-HU" altLang="hu-HU" dirty="0" err="1"/>
              <a:t>traces</a:t>
            </a:r>
            <a:r>
              <a:rPr lang="hu-HU" altLang="hu-HU" dirty="0"/>
              <a:t> out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same</a:t>
            </a:r>
            <a:r>
              <a:rPr lang="hu-HU" altLang="hu-HU" dirty="0"/>
              <a:t> </a:t>
            </a:r>
            <a:r>
              <a:rPr lang="hu-HU" altLang="hu-HU" dirty="0" err="1"/>
              <a:t>object</a:t>
            </a:r>
            <a:r>
              <a:rPr lang="hu-HU" altLang="hu-HU" dirty="0"/>
              <a:t> </a:t>
            </a:r>
            <a:r>
              <a:rPr lang="hu-HU" altLang="hu-HU" dirty="0" err="1"/>
              <a:t>as</a:t>
            </a:r>
            <a:r>
              <a:rPr lang="hu-HU" altLang="hu-HU" dirty="0"/>
              <a:t> </a:t>
            </a:r>
            <a:r>
              <a:rPr lang="hu-HU" altLang="hu-HU" dirty="0" err="1"/>
              <a:t>many</a:t>
            </a:r>
            <a:r>
              <a:rPr lang="hu-HU" altLang="hu-HU" dirty="0"/>
              <a:t> </a:t>
            </a:r>
            <a:r>
              <a:rPr lang="hu-HU" altLang="hu-HU" dirty="0" err="1"/>
              <a:t>relatively</a:t>
            </a:r>
            <a:r>
              <a:rPr lang="hu-HU" altLang="hu-HU" dirty="0"/>
              <a:t> </a:t>
            </a:r>
            <a:r>
              <a:rPr lang="hu-HU" altLang="hu-HU" dirty="0" err="1"/>
              <a:t>short</a:t>
            </a:r>
            <a:r>
              <a:rPr lang="hu-HU" altLang="hu-HU" dirty="0"/>
              <a:t> </a:t>
            </a:r>
            <a:r>
              <a:rPr lang="hu-HU" altLang="hu-HU" dirty="0" err="1"/>
              <a:t>trajectories</a:t>
            </a:r>
            <a:r>
              <a:rPr lang="hu-HU" altLang="hu-HU" dirty="0"/>
              <a:t>: </a:t>
            </a:r>
            <a:r>
              <a:rPr lang="hu-HU" altLang="hu-HU" dirty="0" err="1"/>
              <a:t>temporal</a:t>
            </a:r>
            <a:r>
              <a:rPr lang="hu-HU" altLang="hu-HU" dirty="0"/>
              <a:t> and </a:t>
            </a:r>
            <a:r>
              <a:rPr lang="hu-HU" altLang="hu-HU" dirty="0" err="1"/>
              <a:t>ensemble</a:t>
            </a:r>
            <a:r>
              <a:rPr lang="hu-HU" altLang="hu-HU" dirty="0"/>
              <a:t> </a:t>
            </a:r>
            <a:r>
              <a:rPr lang="hu-HU" altLang="hu-HU" dirty="0" err="1"/>
              <a:t>averages</a:t>
            </a:r>
            <a:r>
              <a:rPr lang="hu-HU" altLang="hu-HU" dirty="0"/>
              <a:t> </a:t>
            </a:r>
            <a:r>
              <a:rPr lang="hu-HU" altLang="hu-HU" dirty="0" err="1"/>
              <a:t>are</a:t>
            </a:r>
            <a:r>
              <a:rPr lang="hu-HU" altLang="hu-HU" dirty="0"/>
              <a:t> </a:t>
            </a:r>
            <a:r>
              <a:rPr lang="hu-HU" altLang="hu-HU" dirty="0" err="1"/>
              <a:t>identical</a:t>
            </a:r>
            <a:r>
              <a:rPr lang="hu-HU" altLang="hu-HU" dirty="0"/>
              <a:t>. </a:t>
            </a:r>
            <a:r>
              <a:rPr lang="en-US" altLang="hu-HU" b="1" dirty="0" err="1">
                <a:solidFill>
                  <a:srgbClr val="00B050"/>
                </a:solidFill>
              </a:rPr>
              <a:t>Eckmann</a:t>
            </a:r>
            <a:r>
              <a:rPr lang="en-US" altLang="hu-HU" b="1" dirty="0">
                <a:solidFill>
                  <a:srgbClr val="00B050"/>
                </a:solidFill>
              </a:rPr>
              <a:t> </a:t>
            </a:r>
            <a:r>
              <a:rPr lang="hu-HU" altLang="hu-HU" b="1" dirty="0">
                <a:solidFill>
                  <a:srgbClr val="00B050"/>
                </a:solidFill>
              </a:rPr>
              <a:t>,</a:t>
            </a:r>
            <a:r>
              <a:rPr lang="en-US" altLang="hu-HU" b="1" dirty="0">
                <a:solidFill>
                  <a:srgbClr val="00B050"/>
                </a:solidFill>
              </a:rPr>
              <a:t> </a:t>
            </a:r>
            <a:r>
              <a:rPr lang="en-US" altLang="hu-HU" b="1" dirty="0" err="1">
                <a:solidFill>
                  <a:srgbClr val="00B050"/>
                </a:solidFill>
              </a:rPr>
              <a:t>Ruelle</a:t>
            </a:r>
            <a:r>
              <a:rPr lang="hu-HU" altLang="hu-HU" b="1" dirty="0">
                <a:solidFill>
                  <a:srgbClr val="00B050"/>
                </a:solidFill>
              </a:rPr>
              <a:t>, </a:t>
            </a:r>
            <a:r>
              <a:rPr lang="en-US" altLang="hu-HU" b="1" dirty="0">
                <a:solidFill>
                  <a:srgbClr val="00B050"/>
                </a:solidFill>
              </a:rPr>
              <a:t>Rev. Mod. Phys. 57, 617 </a:t>
            </a:r>
            <a:r>
              <a:rPr lang="hu-HU" altLang="hu-HU" b="1" dirty="0">
                <a:solidFill>
                  <a:srgbClr val="00B050"/>
                </a:solidFill>
              </a:rPr>
              <a:t>(</a:t>
            </a:r>
            <a:r>
              <a:rPr lang="en-US" altLang="hu-HU" b="1" dirty="0">
                <a:solidFill>
                  <a:srgbClr val="00B050"/>
                </a:solidFill>
              </a:rPr>
              <a:t>1985</a:t>
            </a:r>
            <a:r>
              <a:rPr lang="hu-HU" altLang="hu-HU" b="1" dirty="0">
                <a:solidFill>
                  <a:srgbClr val="00B050"/>
                </a:solidFill>
              </a:rPr>
              <a:t>):</a:t>
            </a:r>
            <a:r>
              <a:rPr lang="en-US" altLang="hu-HU" b="1" dirty="0">
                <a:solidFill>
                  <a:srgbClr val="00B050"/>
                </a:solidFill>
              </a:rPr>
              <a:t> Ergodic theory of chaos and strange attractors</a:t>
            </a:r>
          </a:p>
          <a:p>
            <a:pPr eaLnBrk="1" hangingPunct="1"/>
            <a:endParaRPr lang="hu-HU" altLang="hu-HU" b="1" dirty="0"/>
          </a:p>
          <a:p>
            <a:pPr eaLnBrk="1" hangingPunct="1"/>
            <a:r>
              <a:rPr lang="hu-HU" altLang="hu-HU" dirty="0" err="1"/>
              <a:t>When</a:t>
            </a:r>
            <a:r>
              <a:rPr lang="hu-HU" altLang="hu-HU" dirty="0"/>
              <a:t> </a:t>
            </a:r>
            <a:r>
              <a:rPr lang="hu-HU" altLang="hu-HU" dirty="0" err="1"/>
              <a:t>turning</a:t>
            </a:r>
            <a:r>
              <a:rPr lang="hu-HU" altLang="hu-HU" dirty="0"/>
              <a:t> </a:t>
            </a:r>
            <a:r>
              <a:rPr lang="hu-HU" altLang="hu-HU" dirty="0" err="1"/>
              <a:t>to</a:t>
            </a:r>
            <a:r>
              <a:rPr lang="hu-HU" altLang="hu-HU" dirty="0"/>
              <a:t> </a:t>
            </a:r>
            <a:r>
              <a:rPr lang="hu-HU" altLang="hu-HU" dirty="0" err="1"/>
              <a:t>climate</a:t>
            </a:r>
            <a:r>
              <a:rPr lang="hu-HU" altLang="hu-HU" dirty="0"/>
              <a:t> </a:t>
            </a:r>
            <a:r>
              <a:rPr lang="hu-HU" altLang="hu-HU" dirty="0" err="1"/>
              <a:t>change</a:t>
            </a:r>
            <a:r>
              <a:rPr lang="hu-HU" altLang="hu-HU" dirty="0"/>
              <a:t>,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time</a:t>
            </a:r>
            <a:r>
              <a:rPr lang="hu-HU" altLang="hu-HU" dirty="0"/>
              <a:t> </a:t>
            </a:r>
            <a:r>
              <a:rPr lang="hu-HU" altLang="hu-HU" dirty="0" err="1"/>
              <a:t>scale</a:t>
            </a:r>
            <a:r>
              <a:rPr lang="hu-HU" altLang="hu-HU" dirty="0"/>
              <a:t> of interest is</a:t>
            </a:r>
          </a:p>
          <a:p>
            <a:pPr eaLnBrk="1" hangingPunct="1"/>
            <a:r>
              <a:rPr lang="hu-HU" altLang="hu-HU" dirty="0" err="1"/>
              <a:t>hundreds</a:t>
            </a:r>
            <a:r>
              <a:rPr lang="hu-HU" altLang="hu-HU" dirty="0"/>
              <a:t> of </a:t>
            </a:r>
            <a:r>
              <a:rPr lang="hu-HU" altLang="hu-HU" dirty="0" err="1"/>
              <a:t>year</a:t>
            </a:r>
            <a:r>
              <a:rPr lang="hu-HU" altLang="hu-HU" dirty="0"/>
              <a:t> – no </a:t>
            </a:r>
            <a:r>
              <a:rPr lang="hu-HU" altLang="hu-HU" dirty="0" err="1"/>
              <a:t>ice</a:t>
            </a:r>
            <a:r>
              <a:rPr lang="hu-HU" altLang="hu-HU" dirty="0"/>
              <a:t> </a:t>
            </a:r>
            <a:r>
              <a:rPr lang="hu-HU" altLang="hu-HU" dirty="0" err="1"/>
              <a:t>ages</a:t>
            </a:r>
            <a:r>
              <a:rPr lang="hu-HU" altLang="hu-HU" dirty="0"/>
              <a:t> </a:t>
            </a:r>
            <a:r>
              <a:rPr lang="hu-HU" altLang="hu-HU" dirty="0" err="1"/>
              <a:t>no</a:t>
            </a:r>
            <a:r>
              <a:rPr lang="hu-HU" altLang="hu-HU" dirty="0"/>
              <a:t> </a:t>
            </a:r>
            <a:r>
              <a:rPr lang="hu-HU" altLang="hu-HU" dirty="0" err="1"/>
              <a:t>paleoclimate</a:t>
            </a:r>
            <a:r>
              <a:rPr lang="hu-HU" altLang="hu-HU" dirty="0"/>
              <a:t>. 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The </a:t>
            </a:r>
            <a:r>
              <a:rPr lang="hu-HU" altLang="hu-HU" dirty="0" err="1"/>
              <a:t>aim</a:t>
            </a:r>
            <a:r>
              <a:rPr lang="hu-HU" altLang="hu-HU" dirty="0"/>
              <a:t> is </a:t>
            </a:r>
            <a:r>
              <a:rPr lang="hu-HU" altLang="hu-HU" dirty="0" err="1"/>
              <a:t>merely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concept</a:t>
            </a:r>
            <a:r>
              <a:rPr lang="hu-HU" altLang="hu-HU" dirty="0"/>
              <a:t>: </a:t>
            </a:r>
            <a:r>
              <a:rPr lang="hu-HU" altLang="hu-HU" dirty="0" err="1"/>
              <a:t>we</a:t>
            </a:r>
            <a:r>
              <a:rPr lang="hu-HU" altLang="hu-HU" dirty="0"/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do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not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intend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to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make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>
                <a:solidFill>
                  <a:srgbClr val="C00000"/>
                </a:solidFill>
              </a:rPr>
              <a:t>any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 smtClean="0">
                <a:solidFill>
                  <a:srgbClr val="C00000"/>
                </a:solidFill>
              </a:rPr>
              <a:t>prediction</a:t>
            </a:r>
            <a:endParaRPr lang="hu-HU" altLang="hu-HU" b="1" dirty="0" smtClean="0">
              <a:solidFill>
                <a:srgbClr val="C00000"/>
              </a:solidFill>
            </a:endParaRPr>
          </a:p>
          <a:p>
            <a:pPr eaLnBrk="1" hangingPunct="1"/>
            <a:endParaRPr lang="hu-HU" altLang="hu-HU" b="1" dirty="0">
              <a:solidFill>
                <a:srgbClr val="C00000"/>
              </a:solidFill>
            </a:endParaRPr>
          </a:p>
          <a:p>
            <a:pPr eaLnBrk="1" hangingPunct="1"/>
            <a:r>
              <a:rPr lang="hu-HU" altLang="hu-HU" dirty="0" smtClean="0"/>
              <a:t>The </a:t>
            </a:r>
            <a:r>
              <a:rPr lang="hu-HU" altLang="hu-HU" dirty="0" err="1" smtClean="0"/>
              <a:t>real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atmosphere</a:t>
            </a:r>
            <a:r>
              <a:rPr lang="hu-HU" altLang="hu-HU" dirty="0" smtClean="0"/>
              <a:t> and </a:t>
            </a:r>
            <a:r>
              <a:rPr lang="hu-HU" altLang="hu-HU" dirty="0" err="1" smtClean="0"/>
              <a:t>ocean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dynamics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are</a:t>
            </a:r>
            <a:r>
              <a:rPr lang="hu-HU" altLang="hu-HU" dirty="0" smtClean="0"/>
              <a:t> more </a:t>
            </a:r>
            <a:r>
              <a:rPr lang="hu-HU" altLang="hu-HU" dirty="0" err="1" smtClean="0"/>
              <a:t>complicated</a:t>
            </a:r>
            <a:r>
              <a:rPr lang="hu-HU" altLang="hu-HU" dirty="0" smtClean="0"/>
              <a:t>  </a:t>
            </a:r>
            <a:r>
              <a:rPr lang="hu-HU" altLang="hu-HU" dirty="0" err="1" smtClean="0"/>
              <a:t>than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chaotic</a:t>
            </a:r>
            <a:r>
              <a:rPr lang="hu-HU" altLang="hu-HU" dirty="0" smtClean="0"/>
              <a:t>: </a:t>
            </a:r>
            <a:r>
              <a:rPr lang="hu-HU" altLang="hu-HU" dirty="0" err="1" smtClean="0"/>
              <a:t>they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are</a:t>
            </a:r>
            <a:r>
              <a:rPr lang="hu-HU" altLang="hu-HU" dirty="0" smtClean="0"/>
              <a:t> </a:t>
            </a:r>
            <a:r>
              <a:rPr lang="hu-HU" altLang="hu-HU" b="1" dirty="0" err="1" smtClean="0">
                <a:solidFill>
                  <a:srgbClr val="C00000"/>
                </a:solidFill>
              </a:rPr>
              <a:t>turbulent</a:t>
            </a:r>
            <a:r>
              <a:rPr lang="hu-HU" altLang="hu-HU" dirty="0"/>
              <a:t> </a:t>
            </a:r>
            <a:r>
              <a:rPr lang="hu-HU" altLang="hu-HU" dirty="0" err="1" smtClean="0"/>
              <a:t>since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complexity</a:t>
            </a:r>
            <a:r>
              <a:rPr lang="hu-HU" altLang="hu-HU" dirty="0" smtClean="0"/>
              <a:t> is </a:t>
            </a:r>
            <a:r>
              <a:rPr lang="hu-HU" altLang="hu-HU" dirty="0" err="1" smtClean="0"/>
              <a:t>spatio-temporal</a:t>
            </a:r>
            <a:r>
              <a:rPr lang="hu-HU" altLang="hu-HU" dirty="0" smtClean="0"/>
              <a:t>   </a:t>
            </a:r>
            <a:endParaRPr lang="hu-HU" altLang="hu-HU" dirty="0"/>
          </a:p>
          <a:p>
            <a:pPr eaLnBrk="1" hangingPunct="1"/>
            <a:endParaRPr lang="en-US" altLang="hu-HU" b="1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  </a:t>
            </a:r>
          </a:p>
          <a:p>
            <a:pPr eaLnBrk="1" hangingPunct="1"/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40724" y="990600"/>
            <a:ext cx="466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</a:t>
            </a:r>
            <a:r>
              <a:rPr lang="hu-HU" sz="2400" b="1" dirty="0" err="1" smtClean="0"/>
              <a:t>basic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fact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climate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change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5" y="2081024"/>
            <a:ext cx="8773750" cy="269595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3400" y="586740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temperature</a:t>
            </a:r>
            <a:r>
              <a:rPr lang="hu-HU" dirty="0" smtClean="0"/>
              <a:t> </a:t>
            </a:r>
            <a:r>
              <a:rPr lang="hu-HU" dirty="0" err="1" smtClean="0"/>
              <a:t>contrast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decreases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hu-HU" altLang="hu-HU" sz="2800" b="1" dirty="0" smtClean="0">
                <a:latin typeface="+mn-lt"/>
                <a:ea typeface="Kozuka Mincho Pr6N B" pitchFamily="18" charset="-128"/>
                <a:cs typeface="Times New Roman" pitchFamily="18" charset="0"/>
              </a:rPr>
              <a:t>The </a:t>
            </a:r>
            <a:r>
              <a:rPr lang="hu-HU" altLang="hu-HU" sz="2800" b="1" dirty="0" err="1" smtClean="0">
                <a:latin typeface="+mn-lt"/>
                <a:ea typeface="Kozuka Mincho Pr6N B" pitchFamily="18" charset="-128"/>
                <a:cs typeface="Times New Roman" pitchFamily="18" charset="0"/>
              </a:rPr>
              <a:t>generalization</a:t>
            </a:r>
            <a:r>
              <a:rPr lang="hu-HU" altLang="hu-HU" sz="2800" b="1" dirty="0" smtClean="0">
                <a:latin typeface="+mn-lt"/>
                <a:ea typeface="Kozuka Mincho Pr6N B" pitchFamily="18" charset="-128"/>
                <a:cs typeface="Times New Roman" pitchFamily="18" charset="0"/>
              </a:rPr>
              <a:t> of Lorenz’s </a:t>
            </a:r>
            <a:r>
              <a:rPr lang="hu-HU" altLang="hu-HU" sz="2800" b="1" dirty="0" err="1" smtClean="0">
                <a:latin typeface="+mn-lt"/>
                <a:ea typeface="Kozuka Mincho Pr6N B" pitchFamily="18" charset="-128"/>
                <a:cs typeface="Times New Roman" pitchFamily="18" charset="0"/>
              </a:rPr>
              <a:t>model</a:t>
            </a:r>
            <a:r>
              <a:rPr lang="hu-HU" altLang="hu-HU" sz="2800" b="1" dirty="0" smtClean="0">
                <a:latin typeface="+mn-lt"/>
                <a:ea typeface="Kozuka Mincho Pr6N B" pitchFamily="18" charset="-128"/>
                <a:cs typeface="Times New Roman" pitchFamily="18" charset="0"/>
              </a:rPr>
              <a:t> </a:t>
            </a:r>
            <a:r>
              <a:rPr lang="hu-HU" altLang="hu-HU" sz="2800" b="1" dirty="0" err="1" smtClean="0">
                <a:latin typeface="+mn-lt"/>
                <a:ea typeface="Kozuka Mincho Pr6N B" pitchFamily="18" charset="-128"/>
                <a:cs typeface="Times New Roman" pitchFamily="18" charset="0"/>
              </a:rPr>
              <a:t>to</a:t>
            </a:r>
            <a:r>
              <a:rPr lang="hu-HU" altLang="hu-HU" sz="2800" b="1" dirty="0" smtClean="0">
                <a:latin typeface="+mn-lt"/>
                <a:ea typeface="Kozuka Mincho Pr6N B" pitchFamily="18" charset="-128"/>
                <a:cs typeface="Times New Roman" pitchFamily="18" charset="0"/>
              </a:rPr>
              <a:t> </a:t>
            </a:r>
            <a:r>
              <a:rPr lang="hu-HU" altLang="hu-HU" sz="2800" b="1" dirty="0" err="1" smtClean="0">
                <a:latin typeface="+mn-lt"/>
                <a:ea typeface="Kozuka Mincho Pr6N B" pitchFamily="18" charset="-128"/>
                <a:cs typeface="Times New Roman" pitchFamily="18" charset="0"/>
              </a:rPr>
              <a:t>climate</a:t>
            </a:r>
            <a:r>
              <a:rPr lang="hu-HU" altLang="hu-HU" sz="2800" b="1" dirty="0" smtClean="0">
                <a:latin typeface="+mn-lt"/>
                <a:ea typeface="Kozuka Mincho Pr6N B" pitchFamily="18" charset="-128"/>
                <a:cs typeface="Times New Roman" pitchFamily="18" charset="0"/>
              </a:rPr>
              <a:t> </a:t>
            </a:r>
            <a:r>
              <a:rPr lang="hu-HU" altLang="hu-HU" sz="2800" b="1" dirty="0" err="1" smtClean="0">
                <a:latin typeface="+mn-lt"/>
                <a:ea typeface="Kozuka Mincho Pr6N B" pitchFamily="18" charset="-128"/>
                <a:cs typeface="Times New Roman" pitchFamily="18" charset="0"/>
              </a:rPr>
              <a:t>change</a:t>
            </a:r>
            <a:endParaRPr lang="en-GB" altLang="hu-HU" sz="2800" b="1" dirty="0" smtClean="0">
              <a:latin typeface="+mn-lt"/>
              <a:ea typeface="Kozuka Mincho Pr6N B" pitchFamily="18" charset="-128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Szövegdoboz 12"/>
              <p:cNvSpPr txBox="1">
                <a:spLocks noChangeArrowheads="1"/>
              </p:cNvSpPr>
              <p:nvPr/>
            </p:nvSpPr>
            <p:spPr bwMode="auto">
              <a:xfrm>
                <a:off x="152400" y="3048000"/>
                <a:ext cx="8975919" cy="193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hu-HU" altLang="hu-H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 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F(t)=F</a:t>
                </a:r>
                <a:r>
                  <a:rPr lang="hu-HU" altLang="hu-HU" sz="24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hu-HU" altLang="hu-H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</a:t>
                </a:r>
                <a:r>
                  <a:rPr lang="hu-HU" altLang="hu-HU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)+2 sin(2 </a:t>
                </a:r>
                <a14:m>
                  <m:oMath xmlns:m="http://schemas.openxmlformats.org/officeDocument/2006/math">
                    <m:r>
                      <a:rPr lang="hu-HU" altLang="hu-HU" sz="2400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hu-HU" altLang="hu-HU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t/T), </a:t>
                </a:r>
                <a:r>
                  <a:rPr lang="hu-HU" altLang="hu-HU" sz="2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hu-HU" altLang="hu-HU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</a:t>
                </a:r>
                <a:r>
                  <a:rPr lang="hu-HU" altLang="hu-HU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r>
                  <a:rPr lang="hu-HU" altLang="hu-H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hu-HU" altLang="hu-HU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seasonal</a:t>
                </a:r>
                <a:r>
                  <a:rPr lang="hu-HU" altLang="hu-H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altLang="hu-HU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driving</a:t>
                </a:r>
                <a:r>
                  <a:rPr lang="hu-HU" altLang="hu-H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hu-HU" altLang="hu-HU" sz="2400" dirty="0" err="1">
                    <a:latin typeface="Times New Roman" pitchFamily="18" charset="0"/>
                    <a:cs typeface="Times New Roman" pitchFamily="18" charset="0"/>
                  </a:rPr>
                  <a:t>with</a:t>
                </a:r>
                <a:r>
                  <a:rPr lang="hu-HU" altLang="hu-HU" sz="2400" dirty="0">
                    <a:latin typeface="Times New Roman" pitchFamily="18" charset="0"/>
                    <a:cs typeface="Times New Roman" pitchFamily="18" charset="0"/>
                  </a:rPr>
                  <a:t> a </a:t>
                </a:r>
                <a:r>
                  <a:rPr lang="hu-HU" altLang="hu-HU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ramp</a:t>
                </a:r>
                <a:endParaRPr lang="hu-HU" altLang="hu-HU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hu-HU" altLang="hu-HU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hu-HU" altLang="hu-HU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r>
                  <a:rPr lang="hu-HU" altLang="hu-HU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eaLnBrk="1" hangingPunct="1"/>
                <a:endParaRPr lang="hu-HU" altLang="hu-H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1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048000"/>
                <a:ext cx="8975919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019" t="-2516" r="-6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Szövegdoboz 8"/>
          <p:cNvSpPr txBox="1">
            <a:spLocks noChangeArrowheads="1"/>
          </p:cNvSpPr>
          <p:nvPr/>
        </p:nvSpPr>
        <p:spPr bwMode="auto">
          <a:xfrm>
            <a:off x="240257" y="5200471"/>
            <a:ext cx="7629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dirty="0" err="1" smtClean="0"/>
              <a:t>In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year</a:t>
            </a:r>
            <a:r>
              <a:rPr lang="hu-HU" altLang="hu-HU" sz="2400" dirty="0" smtClean="0"/>
              <a:t> 0 </a:t>
            </a:r>
            <a:r>
              <a:rPr lang="hu-HU" altLang="hu-HU" sz="2400" dirty="0" err="1" smtClean="0"/>
              <a:t>climate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change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sets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in</a:t>
            </a:r>
            <a:r>
              <a:rPr lang="hu-HU" altLang="hu-HU" sz="2400" dirty="0"/>
              <a:t>,</a:t>
            </a:r>
          </a:p>
          <a:p>
            <a:pPr eaLnBrk="1" hangingPunct="1"/>
            <a:r>
              <a:rPr lang="hu-HU" altLang="hu-HU" sz="2400" dirty="0"/>
              <a:t>and </a:t>
            </a:r>
            <a:r>
              <a:rPr lang="hu-HU" altLang="hu-HU" sz="2400" dirty="0" err="1"/>
              <a:t>the</a:t>
            </a:r>
            <a:r>
              <a:rPr lang="hu-HU" altLang="hu-HU" sz="2400" dirty="0"/>
              <a:t> </a:t>
            </a:r>
            <a:r>
              <a:rPr lang="hu-HU" altLang="hu-HU" sz="2400" dirty="0" err="1" smtClean="0"/>
              <a:t>average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temperature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contrast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decreases</a:t>
            </a:r>
            <a:r>
              <a:rPr lang="hu-HU" altLang="hu-HU" sz="2400" dirty="0"/>
              <a:t> </a:t>
            </a:r>
            <a:r>
              <a:rPr lang="hu-HU" altLang="hu-HU" sz="2400" dirty="0" err="1" smtClean="0"/>
              <a:t>from</a:t>
            </a:r>
            <a:r>
              <a:rPr lang="hu-HU" altLang="hu-HU" sz="2400" dirty="0" smtClean="0"/>
              <a:t> </a:t>
            </a:r>
          </a:p>
          <a:p>
            <a:pPr eaLnBrk="1" hangingPunct="1"/>
            <a:r>
              <a:rPr lang="hu-HU" altLang="hu-HU" sz="2400" dirty="0" smtClean="0"/>
              <a:t>F=9.5 </a:t>
            </a:r>
            <a:r>
              <a:rPr lang="hu-HU" altLang="hu-HU" sz="2400" dirty="0" err="1" smtClean="0"/>
              <a:t>to</a:t>
            </a:r>
            <a:r>
              <a:rPr lang="hu-HU" altLang="hu-HU" sz="2400" dirty="0" smtClean="0"/>
              <a:t> F=6.5 over 150 </a:t>
            </a:r>
            <a:r>
              <a:rPr lang="hu-HU" altLang="hu-HU" sz="2400" dirty="0" err="1" smtClean="0"/>
              <a:t>years</a:t>
            </a:r>
            <a:r>
              <a:rPr lang="hu-HU" altLang="hu-HU" sz="2400" dirty="0" smtClean="0"/>
              <a:t>  </a:t>
            </a:r>
            <a:endParaRPr lang="hu-HU" altLang="hu-HU" sz="24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t="32722" r="64259" b="59294"/>
          <a:stretch/>
        </p:blipFill>
        <p:spPr bwMode="auto">
          <a:xfrm>
            <a:off x="1447800" y="1231900"/>
            <a:ext cx="561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31296" r="65104" b="61852"/>
          <a:stretch/>
        </p:blipFill>
        <p:spPr bwMode="auto">
          <a:xfrm>
            <a:off x="1519441" y="3581399"/>
            <a:ext cx="5338559" cy="161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84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334000"/>
            <a:ext cx="8839200" cy="1752600"/>
          </a:xfrm>
        </p:spPr>
        <p:txBody>
          <a:bodyPr/>
          <a:lstStyle/>
          <a:p>
            <a:pPr eaLnBrk="1" hangingPunct="1"/>
            <a:endParaRPr lang="en-US" altLang="hu-HU" smtClean="0"/>
          </a:p>
          <a:p>
            <a:pPr eaLnBrk="1" hangingPunct="1"/>
            <a:endParaRPr lang="en-US" altLang="hu-HU" smtClean="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685800" y="1281113"/>
            <a:ext cx="70104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A </a:t>
            </a:r>
            <a:r>
              <a:rPr lang="hu-HU" sz="2400" dirty="0" err="1"/>
              <a:t>common</a:t>
            </a:r>
            <a:r>
              <a:rPr lang="hu-HU" sz="2400" dirty="0"/>
              <a:t> </a:t>
            </a:r>
            <a:r>
              <a:rPr lang="hu-HU" sz="2400" dirty="0" err="1"/>
              <a:t>wisdom</a:t>
            </a:r>
            <a:r>
              <a:rPr lang="hu-HU" sz="2000" dirty="0"/>
              <a:t>: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„</a:t>
            </a:r>
            <a:r>
              <a:rPr lang="hu-HU" sz="2800" b="1" dirty="0" err="1">
                <a:solidFill>
                  <a:srgbClr val="00B050"/>
                </a:solidFill>
              </a:rPr>
              <a:t>Wheather</a:t>
            </a:r>
            <a:r>
              <a:rPr lang="hu-HU" sz="2800" b="1" dirty="0">
                <a:solidFill>
                  <a:srgbClr val="00B050"/>
                </a:solidFill>
              </a:rPr>
              <a:t> is </a:t>
            </a:r>
            <a:r>
              <a:rPr lang="hu-HU" sz="2800" b="1" dirty="0" err="1">
                <a:solidFill>
                  <a:srgbClr val="00B050"/>
                </a:solidFill>
              </a:rPr>
              <a:t>what</a:t>
            </a:r>
            <a:r>
              <a:rPr lang="hu-HU" sz="2800" b="1" dirty="0">
                <a:solidFill>
                  <a:srgbClr val="00B050"/>
                </a:solidFill>
              </a:rPr>
              <a:t> </a:t>
            </a:r>
            <a:r>
              <a:rPr lang="hu-HU" sz="2800" b="1" dirty="0" err="1">
                <a:solidFill>
                  <a:srgbClr val="00B050"/>
                </a:solidFill>
              </a:rPr>
              <a:t>you</a:t>
            </a:r>
            <a:r>
              <a:rPr lang="hu-HU" sz="2800" b="1" dirty="0">
                <a:solidFill>
                  <a:srgbClr val="00B050"/>
                </a:solidFill>
              </a:rPr>
              <a:t> </a:t>
            </a:r>
            <a:r>
              <a:rPr lang="hu-HU" sz="2800" b="1" dirty="0" err="1">
                <a:solidFill>
                  <a:srgbClr val="00B050"/>
                </a:solidFill>
              </a:rPr>
              <a:t>get</a:t>
            </a:r>
            <a:r>
              <a:rPr lang="hu-HU" sz="2800" b="1" dirty="0">
                <a:solidFill>
                  <a:srgbClr val="00B050"/>
                </a:solidFill>
              </a:rPr>
              <a:t>,</a:t>
            </a:r>
          </a:p>
          <a:p>
            <a:pPr>
              <a:defRPr/>
            </a:pPr>
            <a:r>
              <a:rPr lang="hu-HU" sz="2800" b="1" dirty="0">
                <a:solidFill>
                  <a:srgbClr val="00B050"/>
                </a:solidFill>
              </a:rPr>
              <a:t> </a:t>
            </a:r>
            <a:r>
              <a:rPr lang="hu-HU" sz="2800" b="1" dirty="0" err="1">
                <a:solidFill>
                  <a:srgbClr val="00B050"/>
                </a:solidFill>
              </a:rPr>
              <a:t>climate</a:t>
            </a:r>
            <a:r>
              <a:rPr lang="hu-HU" sz="2800" b="1" dirty="0">
                <a:solidFill>
                  <a:srgbClr val="00B050"/>
                </a:solidFill>
              </a:rPr>
              <a:t> is </a:t>
            </a:r>
            <a:r>
              <a:rPr lang="hu-HU" sz="2800" b="1" dirty="0" err="1">
                <a:solidFill>
                  <a:srgbClr val="00B050"/>
                </a:solidFill>
              </a:rPr>
              <a:t>what</a:t>
            </a:r>
            <a:r>
              <a:rPr lang="hu-HU" sz="2800" b="1" dirty="0">
                <a:solidFill>
                  <a:srgbClr val="00B050"/>
                </a:solidFill>
              </a:rPr>
              <a:t> </a:t>
            </a:r>
            <a:r>
              <a:rPr lang="hu-HU" sz="2800" b="1" dirty="0" err="1">
                <a:solidFill>
                  <a:srgbClr val="00B050"/>
                </a:solidFill>
              </a:rPr>
              <a:t>you</a:t>
            </a:r>
            <a:r>
              <a:rPr lang="hu-HU" sz="2800" b="1" dirty="0">
                <a:solidFill>
                  <a:srgbClr val="00B050"/>
                </a:solidFill>
              </a:rPr>
              <a:t> </a:t>
            </a:r>
            <a:r>
              <a:rPr lang="hu-HU" sz="2800" b="1" dirty="0" err="1">
                <a:solidFill>
                  <a:srgbClr val="00B050"/>
                </a:solidFill>
              </a:rPr>
              <a:t>expect</a:t>
            </a:r>
            <a:r>
              <a:rPr lang="hu-HU" sz="2800" b="1" dirty="0">
                <a:solidFill>
                  <a:srgbClr val="00B050"/>
                </a:solidFill>
              </a:rPr>
              <a:t>.</a:t>
            </a:r>
            <a:r>
              <a:rPr lang="hu-HU" sz="2400" b="1" dirty="0">
                <a:solidFill>
                  <a:srgbClr val="00B050"/>
                </a:solidFill>
              </a:rPr>
              <a:t>”</a:t>
            </a:r>
          </a:p>
          <a:p>
            <a:pPr>
              <a:defRPr/>
            </a:pPr>
            <a:endParaRPr lang="hu-HU" sz="2400" dirty="0"/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hu-HU" sz="2000" dirty="0" err="1"/>
              <a:t>What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basis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expectation</a:t>
            </a:r>
            <a:r>
              <a:rPr lang="hu-HU" sz="2000" dirty="0"/>
              <a:t>?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endParaRPr lang="hu-HU" sz="2000" dirty="0"/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hu-HU" sz="2000" dirty="0" err="1"/>
              <a:t>Can</a:t>
            </a:r>
            <a:r>
              <a:rPr lang="hu-HU" sz="2000" dirty="0"/>
              <a:t> </a:t>
            </a:r>
            <a:r>
              <a:rPr lang="hu-HU" sz="2000" dirty="0" err="1"/>
              <a:t>it</a:t>
            </a:r>
            <a:r>
              <a:rPr lang="hu-HU" sz="2000" dirty="0"/>
              <a:t> be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past</a:t>
            </a:r>
            <a:r>
              <a:rPr lang="hu-HU" sz="2000" dirty="0"/>
              <a:t>, </a:t>
            </a:r>
            <a:r>
              <a:rPr lang="hu-HU" sz="2000" dirty="0" err="1"/>
              <a:t>in</a:t>
            </a:r>
            <a:r>
              <a:rPr lang="hu-HU" sz="2000" dirty="0"/>
              <a:t> a </a:t>
            </a:r>
            <a:r>
              <a:rPr lang="hu-HU" sz="2000" dirty="0" err="1"/>
              <a:t>changing</a:t>
            </a:r>
            <a:r>
              <a:rPr lang="hu-HU" sz="2000" dirty="0"/>
              <a:t> </a:t>
            </a:r>
            <a:r>
              <a:rPr lang="hu-HU" sz="2000" dirty="0" err="1"/>
              <a:t>climate</a:t>
            </a:r>
            <a:r>
              <a:rPr lang="hu-HU" sz="2000" dirty="0"/>
              <a:t>?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endParaRPr lang="hu-HU" sz="2000" dirty="0"/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hu-HU" sz="2000" dirty="0" err="1"/>
              <a:t>What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probability</a:t>
            </a:r>
            <a:r>
              <a:rPr lang="hu-HU" sz="2000" dirty="0"/>
              <a:t> </a:t>
            </a:r>
            <a:r>
              <a:rPr lang="hu-HU" sz="2000" dirty="0" err="1" smtClean="0"/>
              <a:t>distribution</a:t>
            </a:r>
            <a:r>
              <a:rPr lang="hu-HU" sz="2000" dirty="0" smtClean="0"/>
              <a:t> </a:t>
            </a:r>
            <a:r>
              <a:rPr lang="hu-HU" sz="2000" dirty="0" err="1" smtClean="0"/>
              <a:t>which</a:t>
            </a:r>
            <a:r>
              <a:rPr lang="hu-HU" sz="2000" dirty="0" smtClean="0"/>
              <a:t> </a:t>
            </a:r>
            <a:r>
              <a:rPr lang="hu-HU" sz="2000" dirty="0" err="1" smtClean="0"/>
              <a:t>enable</a:t>
            </a:r>
            <a:r>
              <a:rPr lang="hu-HU" sz="2000" dirty="0" smtClean="0"/>
              <a:t>  </a:t>
            </a:r>
            <a:r>
              <a:rPr lang="hu-HU" sz="2000" dirty="0" err="1" smtClean="0"/>
              <a:t>you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predict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climate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2100,  </a:t>
            </a:r>
            <a:r>
              <a:rPr lang="hu-HU" sz="2000" dirty="0" err="1" smtClean="0"/>
              <a:t>if</a:t>
            </a:r>
            <a:r>
              <a:rPr lang="hu-HU" sz="2000" dirty="0" smtClean="0"/>
              <a:t> </a:t>
            </a:r>
            <a:r>
              <a:rPr lang="hu-HU" sz="2000" dirty="0" err="1" smtClean="0"/>
              <a:t>climate</a:t>
            </a:r>
            <a:r>
              <a:rPr lang="hu-HU" sz="2000" dirty="0" smtClean="0"/>
              <a:t> is </a:t>
            </a:r>
            <a:r>
              <a:rPr lang="hu-HU" sz="2000" dirty="0" err="1" smtClean="0"/>
              <a:t>changing</a:t>
            </a:r>
            <a:r>
              <a:rPr lang="hu-HU" sz="2000" dirty="0" smtClean="0"/>
              <a:t>? 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800" b="1" dirty="0" err="1" smtClean="0">
                <a:latin typeface="Times New Roman" pitchFamily="18" charset="0"/>
                <a:cs typeface="Times New Roman" pitchFamily="18" charset="0"/>
              </a:rPr>
              <a:t>Snapshot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altLang="hu-HU" sz="2800" b="1" dirty="0" err="1" smtClean="0">
                <a:latin typeface="Times New Roman" pitchFamily="18" charset="0"/>
                <a:cs typeface="Times New Roman" pitchFamily="18" charset="0"/>
              </a:rPr>
              <a:t>attra</a:t>
            </a:r>
            <a:r>
              <a:rPr lang="en-US" altLang="hu-HU" sz="2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tors</a:t>
            </a:r>
            <a:endParaRPr lang="en-GB" altLang="hu-H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1"/>
            <a:ext cx="8991600" cy="9143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Consider a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nonautonomous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 but 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besides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 single trajectory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 use an </a:t>
            </a:r>
            <a:r>
              <a:rPr lang="en-US" altLang="hu-H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ensemble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altLang="hu-H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hu-HU" altLang="hu-H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en-GB" altLang="hu-H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9600" y="3062290"/>
            <a:ext cx="4419600" cy="3033713"/>
            <a:chOff x="2736" y="2409"/>
            <a:chExt cx="2784" cy="1911"/>
          </a:xfrm>
        </p:grpSpPr>
        <p:pic>
          <p:nvPicPr>
            <p:cNvPr id="19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729"/>
              <a:ext cx="1559" cy="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6"/>
            <p:cNvSpPr txBox="1">
              <a:spLocks noChangeArrowheads="1"/>
            </p:cNvSpPr>
            <p:nvPr/>
          </p:nvSpPr>
          <p:spPr bwMode="auto">
            <a:xfrm>
              <a:off x="2736" y="2409"/>
              <a:ext cx="27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hu-HU" dirty="0"/>
                <a:t>S</a:t>
              </a:r>
              <a:r>
                <a:rPr lang="hu-HU" altLang="hu-HU" dirty="0" err="1"/>
                <a:t>napshot</a:t>
              </a:r>
              <a:r>
                <a:rPr lang="hu-HU" altLang="hu-HU" dirty="0"/>
                <a:t> </a:t>
              </a:r>
              <a:r>
                <a:rPr lang="en-US" altLang="hu-HU" dirty="0"/>
                <a:t>attractor: clear </a:t>
              </a:r>
              <a:r>
                <a:rPr lang="en-US" altLang="hu-HU" dirty="0" err="1"/>
                <a:t>fractality</a:t>
              </a:r>
              <a:endParaRPr lang="hu-HU" altLang="hu-HU" dirty="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990600" y="3581400"/>
            <a:ext cx="3657600" cy="2903538"/>
            <a:chOff x="672" y="2196"/>
            <a:chExt cx="2304" cy="1829"/>
          </a:xfrm>
        </p:grpSpPr>
        <p:pic>
          <p:nvPicPr>
            <p:cNvPr id="1946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196"/>
              <a:ext cx="1587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Text Box 9"/>
            <p:cNvSpPr txBox="1">
              <a:spLocks noChangeArrowheads="1"/>
            </p:cNvSpPr>
            <p:nvPr/>
          </p:nvSpPr>
          <p:spPr bwMode="auto">
            <a:xfrm>
              <a:off x="672" y="3792"/>
              <a:ext cx="2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hu-HU"/>
                <a:t>A single trajectory </a:t>
              </a:r>
              <a:r>
                <a:rPr lang="hu-HU" altLang="hu-HU"/>
                <a:t>noisy </a:t>
              </a:r>
              <a:r>
                <a:rPr lang="en-US" altLang="hu-HU"/>
                <a:t>attractor</a:t>
              </a:r>
              <a:endParaRPr lang="en-GB" altLang="hu-HU"/>
            </a:p>
          </p:txBody>
        </p:sp>
      </p:grp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5100637" y="6096000"/>
            <a:ext cx="3028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Ergodicity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does</a:t>
            </a:r>
            <a:r>
              <a:rPr lang="hu-HU" altLang="hu-HU" sz="2000" dirty="0"/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not</a:t>
            </a:r>
            <a:r>
              <a:rPr lang="hu-HU" altLang="hu-HU" sz="2000" dirty="0"/>
              <a:t> hold</a:t>
            </a:r>
            <a:r>
              <a:rPr lang="hu-HU" altLang="hu-HU" dirty="0"/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1676400"/>
            <a:ext cx="971550" cy="11557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14500"/>
            <a:ext cx="1143000" cy="1143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2400" y="17145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After a while a fractal pattern 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might</a:t>
            </a:r>
            <a:r>
              <a:rPr lang="hu-HU" alt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emerge 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hu-HU" sz="2000" dirty="0" smtClean="0">
                <a:latin typeface="Times New Roman" pitchFamily="18" charset="0"/>
                <a:cs typeface="Times New Roman" pitchFamily="18" charset="0"/>
              </a:rPr>
              <a:t> the ensemble </a:t>
            </a:r>
            <a:endParaRPr lang="hu-HU" alt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Romeiras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Grebogi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Ott,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RevA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784 (1990).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974586"/>
            <a:ext cx="6465887" cy="123521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2000" dirty="0" err="1" smtClean="0"/>
              <a:t>Pullback</a:t>
            </a:r>
            <a:r>
              <a:rPr lang="hu-HU" altLang="hu-HU" sz="2000" dirty="0" smtClean="0"/>
              <a:t>=</a:t>
            </a:r>
            <a:r>
              <a:rPr lang="hu-HU" altLang="hu-HU" sz="2000" dirty="0" err="1" smtClean="0"/>
              <a:t>snapshot</a:t>
            </a:r>
            <a:r>
              <a:rPr lang="hu-HU" altLang="hu-HU" sz="2000" dirty="0" smtClean="0"/>
              <a:t> </a:t>
            </a:r>
            <a:r>
              <a:rPr lang="en-US" altLang="hu-HU" sz="2000" dirty="0" smtClean="0"/>
              <a:t>attractor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ODE-s</a:t>
            </a:r>
            <a:r>
              <a:rPr lang="hu-HU" altLang="hu-HU" sz="2000" dirty="0" smtClean="0"/>
              <a:t>:</a:t>
            </a:r>
            <a:r>
              <a:rPr lang="en-US" altLang="hu-HU" sz="2000" dirty="0" smtClean="0"/>
              <a:t> the union</a:t>
            </a:r>
            <a:r>
              <a:rPr lang="hu-HU" altLang="hu-HU" sz="2000" dirty="0" smtClean="0"/>
              <a:t> </a:t>
            </a:r>
          </a:p>
          <a:p>
            <a:pPr marL="0" indent="0" eaLnBrk="1" hangingPunct="1">
              <a:buNone/>
            </a:pPr>
            <a:r>
              <a:rPr lang="en-US" altLang="hu-HU" sz="2000" dirty="0" smtClean="0"/>
              <a:t>of points at time </a:t>
            </a:r>
            <a:r>
              <a:rPr lang="en-US" altLang="hu-HU" sz="2000" i="1" dirty="0" smtClean="0"/>
              <a:t>t</a:t>
            </a:r>
            <a:r>
              <a:rPr lang="en-US" altLang="hu-HU" sz="2000" dirty="0" smtClean="0"/>
              <a:t> which are approached by trajectories </a:t>
            </a:r>
            <a:endParaRPr lang="hu-HU" altLang="hu-HU" sz="2000" dirty="0" smtClean="0"/>
          </a:p>
          <a:p>
            <a:pPr marL="0" indent="0" eaLnBrk="1" hangingPunct="1">
              <a:buNone/>
            </a:pPr>
            <a:r>
              <a:rPr lang="en-US" altLang="hu-HU" sz="2000" dirty="0" smtClean="0"/>
              <a:t>started in the distant past</a:t>
            </a:r>
            <a:endParaRPr lang="hu-HU" altLang="hu-HU" sz="2000" dirty="0" smtClean="0"/>
          </a:p>
          <a:p>
            <a:pPr eaLnBrk="1" hangingPunct="1">
              <a:buFontTx/>
              <a:buNone/>
            </a:pPr>
            <a:endParaRPr lang="hu-HU" altLang="hu-HU" sz="2000" dirty="0" smtClean="0"/>
          </a:p>
          <a:p>
            <a:pPr eaLnBrk="1" hangingPunct="1"/>
            <a:endParaRPr lang="hu-HU" altLang="hu-HU" dirty="0" smtClean="0"/>
          </a:p>
          <a:p>
            <a:pPr eaLnBrk="1" hangingPunct="1"/>
            <a:endParaRPr lang="hu-HU" altLang="hu-HU" dirty="0" smtClean="0"/>
          </a:p>
          <a:p>
            <a:pPr eaLnBrk="1" hangingPunct="1"/>
            <a:endParaRPr lang="en-GB" altLang="hu-HU" sz="440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0290" y="2342943"/>
            <a:ext cx="8229600" cy="3372057"/>
            <a:chOff x="213" y="754"/>
            <a:chExt cx="5738" cy="2533"/>
          </a:xfrm>
        </p:grpSpPr>
        <p:pic>
          <p:nvPicPr>
            <p:cNvPr id="2048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754"/>
              <a:ext cx="3444" cy="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Text Box 5"/>
            <p:cNvSpPr txBox="1">
              <a:spLocks noChangeArrowheads="1"/>
            </p:cNvSpPr>
            <p:nvPr/>
          </p:nvSpPr>
          <p:spPr bwMode="auto">
            <a:xfrm>
              <a:off x="213" y="2986"/>
              <a:ext cx="573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2000" b="1" dirty="0" err="1">
                  <a:solidFill>
                    <a:srgbClr val="00B050"/>
                  </a:solidFill>
                </a:rPr>
                <a:t>Ghil</a:t>
              </a:r>
              <a:r>
                <a:rPr lang="en-GB" altLang="hu-HU" sz="2000" b="1" dirty="0">
                  <a:solidFill>
                    <a:srgbClr val="00B050"/>
                  </a:solidFill>
                </a:rPr>
                <a:t>, </a:t>
              </a:r>
              <a:r>
                <a:rPr lang="en-GB" altLang="hu-HU" sz="2000" b="1" dirty="0" err="1">
                  <a:solidFill>
                    <a:srgbClr val="00B050"/>
                  </a:solidFill>
                </a:rPr>
                <a:t>Chekroun</a:t>
              </a:r>
              <a:r>
                <a:rPr lang="en-GB" altLang="hu-HU" sz="2000" b="1" dirty="0">
                  <a:solidFill>
                    <a:srgbClr val="00B050"/>
                  </a:solidFill>
                </a:rPr>
                <a:t>,  </a:t>
              </a:r>
              <a:r>
                <a:rPr lang="en-GB" altLang="hu-HU" sz="2000" b="1" dirty="0" err="1">
                  <a:solidFill>
                    <a:srgbClr val="00B050"/>
                  </a:solidFill>
                </a:rPr>
                <a:t>Simonnet</a:t>
              </a:r>
              <a:r>
                <a:rPr lang="en-GB" altLang="hu-HU" sz="2000" b="1" dirty="0">
                  <a:solidFill>
                    <a:srgbClr val="00B050"/>
                  </a:solidFill>
                </a:rPr>
                <a:t>, </a:t>
              </a:r>
              <a:r>
                <a:rPr lang="en-GB" altLang="hu-HU" sz="2000" b="1" dirty="0" err="1">
                  <a:solidFill>
                    <a:srgbClr val="00B050"/>
                  </a:solidFill>
                </a:rPr>
                <a:t>Physica</a:t>
              </a:r>
              <a:r>
                <a:rPr lang="en-GB" altLang="hu-HU" sz="2000" b="1" dirty="0">
                  <a:solidFill>
                    <a:srgbClr val="00B050"/>
                  </a:solidFill>
                </a:rPr>
                <a:t> D 237, 2111 (2008)</a:t>
              </a:r>
            </a:p>
          </p:txBody>
        </p:sp>
      </p:grp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68313" y="5989638"/>
            <a:ext cx="8229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hu-HU" sz="2000" dirty="0"/>
              <a:t>All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snapshot</a:t>
            </a:r>
            <a:r>
              <a:rPr lang="hu-HU" altLang="hu-HU" sz="2000" dirty="0"/>
              <a:t> </a:t>
            </a:r>
            <a:r>
              <a:rPr lang="en-US" altLang="hu-HU" sz="2000" dirty="0"/>
              <a:t>attractors depend on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time</a:t>
            </a:r>
            <a:endParaRPr lang="hu-HU" altLang="hu-HU" sz="2000" dirty="0"/>
          </a:p>
        </p:txBody>
      </p:sp>
      <p:sp>
        <p:nvSpPr>
          <p:cNvPr id="20485" name="Szövegdoboz 6"/>
          <p:cNvSpPr txBox="1">
            <a:spLocks noChangeArrowheads="1"/>
          </p:cNvSpPr>
          <p:nvPr/>
        </p:nvSpPr>
        <p:spPr bwMode="auto">
          <a:xfrm>
            <a:off x="2467340" y="228600"/>
            <a:ext cx="3704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 dirty="0" err="1" smtClean="0"/>
              <a:t>In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context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climate</a:t>
            </a:r>
            <a:endParaRPr lang="hu-HU" altLang="hu-HU" sz="24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85" y="999986"/>
            <a:ext cx="1204415" cy="1222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7657" y="2380784"/>
            <a:ext cx="85074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conditions: </a:t>
            </a:r>
            <a:r>
              <a:rPr lang="hu-HU" dirty="0" err="1" smtClean="0"/>
              <a:t>distributed</a:t>
            </a:r>
            <a:r>
              <a:rPr lang="hu-HU" dirty="0" smtClean="0"/>
              <a:t> </a:t>
            </a:r>
            <a:r>
              <a:rPr lang="en-US" dirty="0" smtClean="0"/>
              <a:t>randomly </a:t>
            </a:r>
            <a:r>
              <a:rPr lang="hu-HU" dirty="0" smtClean="0"/>
              <a:t>i</a:t>
            </a:r>
            <a:r>
              <a:rPr lang="en-US" dirty="0" smtClean="0"/>
              <a:t>n a large box in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much before </a:t>
            </a:r>
            <a:r>
              <a:rPr lang="hu-HU" dirty="0" smtClean="0"/>
              <a:t>t=</a:t>
            </a:r>
            <a:r>
              <a:rPr lang="en-US" dirty="0" smtClean="0"/>
              <a:t>-150 years,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stationary</a:t>
            </a:r>
            <a:r>
              <a:rPr lang="hu-HU" dirty="0" smtClean="0"/>
              <a:t> </a:t>
            </a:r>
            <a:r>
              <a:rPr lang="hu-HU" dirty="0" err="1" smtClean="0"/>
              <a:t>climate</a:t>
            </a:r>
            <a:r>
              <a:rPr lang="hu-HU" dirty="0" smtClean="0"/>
              <a:t>,</a:t>
            </a:r>
            <a:r>
              <a:rPr lang="en-US" dirty="0" smtClean="0"/>
              <a:t>N </a:t>
            </a:r>
            <a:r>
              <a:rPr lang="hu-HU" dirty="0" smtClean="0"/>
              <a:t>~</a:t>
            </a:r>
            <a:r>
              <a:rPr lang="en-US" dirty="0" smtClean="0"/>
              <a:t> 10</a:t>
            </a:r>
            <a:r>
              <a:rPr lang="en-US" baseline="30000" dirty="0" smtClean="0"/>
              <a:t>5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Monitor all </a:t>
            </a:r>
            <a:r>
              <a:rPr lang="hu-HU" dirty="0" smtClean="0"/>
              <a:t>N</a:t>
            </a:r>
            <a:r>
              <a:rPr lang="en-US" dirty="0" smtClean="0"/>
              <a:t> trajectories up to time t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shape</a:t>
            </a:r>
            <a:r>
              <a:rPr lang="hu-HU" dirty="0" smtClean="0"/>
              <a:t> </a:t>
            </a:r>
            <a:r>
              <a:rPr lang="hu-HU" dirty="0" err="1" smtClean="0"/>
              <a:t>traced</a:t>
            </a:r>
            <a:r>
              <a:rPr lang="hu-HU" dirty="0" smtClean="0"/>
              <a:t> out be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ensemble</a:t>
            </a:r>
            <a:r>
              <a:rPr lang="hu-HU" dirty="0" smtClean="0"/>
              <a:t>  </a:t>
            </a:r>
            <a:endParaRPr lang="en-US" dirty="0" smtClean="0"/>
          </a:p>
          <a:p>
            <a:r>
              <a:rPr lang="hu-HU" dirty="0" smtClean="0"/>
              <a:t>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snapshot attractor</a:t>
            </a:r>
          </a:p>
          <a:p>
            <a:endParaRPr lang="hu-HU" dirty="0" smtClean="0"/>
          </a:p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order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concentrate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global</a:t>
            </a:r>
            <a:r>
              <a:rPr lang="hu-HU" dirty="0" smtClean="0"/>
              <a:t> </a:t>
            </a:r>
            <a:r>
              <a:rPr lang="hu-HU" dirty="0" err="1" smtClean="0"/>
              <a:t>changes</a:t>
            </a:r>
            <a:r>
              <a:rPr lang="hu-HU" dirty="0" smtClean="0"/>
              <a:t> (and </a:t>
            </a:r>
            <a:r>
              <a:rPr lang="hu-HU" dirty="0" err="1" smtClean="0"/>
              <a:t>eliminate</a:t>
            </a:r>
            <a:r>
              <a:rPr lang="hu-HU" dirty="0" smtClean="0"/>
              <a:t> </a:t>
            </a:r>
            <a:r>
              <a:rPr lang="hu-HU" dirty="0" err="1" smtClean="0"/>
              <a:t>seasonal</a:t>
            </a:r>
            <a:r>
              <a:rPr lang="hu-HU" dirty="0" smtClean="0"/>
              <a:t> </a:t>
            </a:r>
            <a:r>
              <a:rPr lang="hu-HU" dirty="0" err="1" smtClean="0"/>
              <a:t>periodicity</a:t>
            </a:r>
            <a:r>
              <a:rPr lang="hu-HU" dirty="0" smtClean="0"/>
              <a:t>)</a:t>
            </a:r>
          </a:p>
          <a:p>
            <a:r>
              <a:rPr lang="hu-HU" dirty="0" err="1"/>
              <a:t>w</a:t>
            </a:r>
            <a:r>
              <a:rPr lang="hu-HU" dirty="0" err="1" smtClean="0"/>
              <a:t>e</a:t>
            </a:r>
            <a:r>
              <a:rPr lang="hu-HU" dirty="0" smtClean="0"/>
              <a:t> </a:t>
            </a:r>
            <a:r>
              <a:rPr lang="hu-HU" dirty="0" err="1" smtClean="0"/>
              <a:t>choose</a:t>
            </a:r>
            <a:r>
              <a:rPr lang="hu-HU" dirty="0" smtClean="0"/>
              <a:t> a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midwinter</a:t>
            </a:r>
            <a:r>
              <a:rPr lang="hu-HU" dirty="0" smtClean="0"/>
              <a:t> </a:t>
            </a:r>
            <a:r>
              <a:rPr lang="hu-HU" dirty="0" err="1" smtClean="0"/>
              <a:t>days</a:t>
            </a:r>
            <a:r>
              <a:rPr lang="hu-HU" dirty="0" smtClean="0"/>
              <a:t> of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year</a:t>
            </a:r>
            <a:endParaRPr lang="hu-HU" dirty="0" smtClean="0"/>
          </a:p>
          <a:p>
            <a:r>
              <a:rPr lang="hu-HU" dirty="0" smtClean="0"/>
              <a:t>(a </a:t>
            </a:r>
            <a:r>
              <a:rPr lang="hu-HU" dirty="0" err="1" smtClean="0"/>
              <a:t>kind</a:t>
            </a:r>
            <a:r>
              <a:rPr lang="hu-HU" dirty="0" smtClean="0"/>
              <a:t> of </a:t>
            </a:r>
            <a:r>
              <a:rPr lang="hu-HU" dirty="0" err="1" smtClean="0"/>
              <a:t>stroboscopic</a:t>
            </a:r>
            <a:r>
              <a:rPr lang="hu-HU" dirty="0" smtClean="0"/>
              <a:t> map)</a:t>
            </a:r>
          </a:p>
          <a:p>
            <a:endParaRPr lang="hu-HU" dirty="0"/>
          </a:p>
          <a:p>
            <a:r>
              <a:rPr lang="hu-HU" dirty="0" smtClean="0"/>
              <a:t>The </a:t>
            </a:r>
            <a:r>
              <a:rPr lang="hu-HU" dirty="0" err="1" smtClean="0"/>
              <a:t>density</a:t>
            </a:r>
            <a:r>
              <a:rPr lang="hu-HU" dirty="0" smtClean="0"/>
              <a:t> </a:t>
            </a:r>
            <a:r>
              <a:rPr lang="hu-HU" dirty="0"/>
              <a:t>o</a:t>
            </a:r>
            <a:r>
              <a:rPr lang="hu-HU" dirty="0" smtClean="0"/>
              <a:t>f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defines</a:t>
            </a:r>
            <a:r>
              <a:rPr lang="hu-HU" dirty="0" smtClean="0"/>
              <a:t> a </a:t>
            </a:r>
            <a:r>
              <a:rPr lang="hu-HU" dirty="0" err="1" smtClean="0"/>
              <a:t>probaility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snapshot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attractor</a:t>
            </a:r>
            <a:endParaRPr lang="hu-HU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1447800" y="990600"/>
            <a:ext cx="6732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The </a:t>
            </a:r>
            <a:r>
              <a:rPr lang="hu-HU" sz="2800" b="1" dirty="0" err="1" smtClean="0"/>
              <a:t>numerical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procedure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our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model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17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90600" y="990600"/>
            <a:ext cx="653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</a:t>
            </a:r>
            <a:r>
              <a:rPr lang="hu-HU" sz="2400" b="1" dirty="0" err="1" smtClean="0"/>
              <a:t>movie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three-dimensional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attractors</a:t>
            </a:r>
            <a:endParaRPr lang="hu-HU" sz="2400" b="1" dirty="0"/>
          </a:p>
        </p:txBody>
      </p:sp>
      <p:pic>
        <p:nvPicPr>
          <p:cNvPr id="3" name="follow_ensemble_movie_win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l="-1" r="99"/>
          <a:stretch/>
        </p:blipFill>
        <p:spPr>
          <a:xfrm>
            <a:off x="1583392" y="1524000"/>
            <a:ext cx="138852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3843" y="762000"/>
            <a:ext cx="6974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movie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attractor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z=0 </a:t>
            </a:r>
            <a:r>
              <a:rPr lang="hu-HU" sz="2800" b="1" dirty="0" err="1" smtClean="0"/>
              <a:t>slice</a:t>
            </a:r>
            <a:endParaRPr lang="hu-HU" sz="2800" b="1" dirty="0"/>
          </a:p>
        </p:txBody>
      </p:sp>
      <p:pic>
        <p:nvPicPr>
          <p:cNvPr id="4" name="follow_PS_movie_2_winter_15fp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0200" y="1804987"/>
            <a:ext cx="5715000" cy="4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4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 descr="fig_4a_follow_PS_winter_90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57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Kép 2" descr="fig_4c_follow_PS_winter_80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524000"/>
            <a:ext cx="35575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Kép 3" descr="fig_4e_follow_PS_winter_70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557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Kép 4" descr="fig_4f_follow_PS_winter_65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8150"/>
            <a:ext cx="34813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Szövegdoboz 5"/>
          <p:cNvSpPr txBox="1">
            <a:spLocks noChangeArrowheads="1"/>
          </p:cNvSpPr>
          <p:nvPr/>
        </p:nvSpPr>
        <p:spPr bwMode="auto">
          <a:xfrm>
            <a:off x="1835460" y="292555"/>
            <a:ext cx="5420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 b="1" dirty="0" err="1"/>
              <a:t>Midwinter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snapshot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attractors</a:t>
            </a:r>
            <a:r>
              <a:rPr lang="hu-HU" altLang="hu-HU" sz="2800" b="1" dirty="0"/>
              <a:t> </a:t>
            </a:r>
          </a:p>
        </p:txBody>
      </p:sp>
      <p:sp>
        <p:nvSpPr>
          <p:cNvPr id="28679" name="Szövegdoboz 6"/>
          <p:cNvSpPr txBox="1">
            <a:spLocks noChangeArrowheads="1"/>
          </p:cNvSpPr>
          <p:nvPr/>
        </p:nvSpPr>
        <p:spPr bwMode="auto">
          <a:xfrm>
            <a:off x="192396" y="757238"/>
            <a:ext cx="85706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 smtClean="0"/>
              <a:t>In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years</a:t>
            </a:r>
            <a:r>
              <a:rPr lang="hu-HU" altLang="hu-HU" sz="2000" dirty="0" smtClean="0"/>
              <a:t> 25</a:t>
            </a:r>
            <a:r>
              <a:rPr lang="hu-HU" altLang="hu-HU" sz="2000" dirty="0"/>
              <a:t>, 75, 125 and 150 </a:t>
            </a:r>
            <a:r>
              <a:rPr lang="hu-HU" altLang="hu-HU" sz="2000" dirty="0" err="1" smtClean="0"/>
              <a:t>after</a:t>
            </a:r>
            <a:r>
              <a:rPr lang="hu-HU" altLang="hu-HU" sz="2000" dirty="0" smtClean="0"/>
              <a:t>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onset</a:t>
            </a:r>
            <a:r>
              <a:rPr lang="hu-HU" altLang="hu-HU" sz="2000" dirty="0"/>
              <a:t> of  </a:t>
            </a:r>
            <a:r>
              <a:rPr lang="hu-HU" altLang="hu-HU" sz="2000" dirty="0" err="1" smtClean="0"/>
              <a:t>climate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change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initialization</a:t>
            </a:r>
            <a:r>
              <a:rPr lang="hu-HU" altLang="hu-HU" sz="2000" dirty="0" smtClean="0"/>
              <a:t> 150 </a:t>
            </a:r>
            <a:r>
              <a:rPr lang="hu-HU" altLang="hu-HU" sz="2000" dirty="0" err="1"/>
              <a:t>years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before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onset</a:t>
            </a:r>
            <a:r>
              <a:rPr lang="hu-HU" altLang="hu-HU" sz="2000" dirty="0"/>
              <a:t>, N=10</a:t>
            </a:r>
            <a:r>
              <a:rPr lang="hu-HU" altLang="hu-HU" sz="2000" baseline="30000" dirty="0"/>
              <a:t>5</a:t>
            </a:r>
            <a:r>
              <a:rPr lang="hu-HU" altLang="hu-H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5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09600" y="609600"/>
            <a:ext cx="7861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movie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probability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distribution</a:t>
            </a:r>
            <a:r>
              <a:rPr lang="hu-HU" sz="2800" b="1" dirty="0" smtClean="0"/>
              <a:t>  </a:t>
            </a:r>
          </a:p>
          <a:p>
            <a:r>
              <a:rPr lang="hu-HU" sz="2800" b="1" dirty="0"/>
              <a:t> </a:t>
            </a:r>
            <a:r>
              <a:rPr lang="hu-HU" sz="2800" b="1" dirty="0" smtClean="0"/>
              <a:t>                   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z=0 </a:t>
            </a:r>
            <a:r>
              <a:rPr lang="hu-HU" sz="2800" b="1" dirty="0" err="1" smtClean="0"/>
              <a:t>slice</a:t>
            </a:r>
            <a:r>
              <a:rPr lang="hu-HU" sz="2800" b="1" dirty="0" smtClean="0"/>
              <a:t> </a:t>
            </a:r>
            <a:r>
              <a:rPr lang="hu-HU" sz="2400" b="1" dirty="0" smtClean="0">
                <a:solidFill>
                  <a:srgbClr val="00B050"/>
                </a:solidFill>
              </a:rPr>
              <a:t>(</a:t>
            </a:r>
            <a:r>
              <a:rPr lang="hu-HU" sz="2400" b="1" dirty="0" err="1" smtClean="0">
                <a:solidFill>
                  <a:srgbClr val="00B050"/>
                </a:solidFill>
              </a:rPr>
              <a:t>movies</a:t>
            </a:r>
            <a:r>
              <a:rPr lang="hu-HU" sz="2400" b="1" dirty="0" smtClean="0">
                <a:solidFill>
                  <a:srgbClr val="00B050"/>
                </a:solidFill>
              </a:rPr>
              <a:t> </a:t>
            </a:r>
            <a:r>
              <a:rPr lang="hu-HU" sz="2400" b="1" dirty="0" err="1" smtClean="0">
                <a:solidFill>
                  <a:srgbClr val="00B050"/>
                </a:solidFill>
              </a:rPr>
              <a:t>by</a:t>
            </a:r>
            <a:r>
              <a:rPr lang="hu-HU" sz="2400" b="1" dirty="0" smtClean="0">
                <a:solidFill>
                  <a:srgbClr val="00B050"/>
                </a:solidFill>
              </a:rPr>
              <a:t> T Bódai)</a:t>
            </a:r>
            <a:endParaRPr lang="hu-HU" sz="2400" b="1" dirty="0">
              <a:solidFill>
                <a:srgbClr val="00B050"/>
              </a:solidFill>
            </a:endParaRPr>
          </a:p>
        </p:txBody>
      </p:sp>
      <p:pic>
        <p:nvPicPr>
          <p:cNvPr id="3" name="follow_measure_movie_3_winter_15fp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785366"/>
            <a:ext cx="6400800" cy="480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1" descr="follow_measure_2_winter_900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34290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Kép 2" descr="follow_measure_2_winter_850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766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Kép 3" descr="follow_measure_2_winter_774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81413"/>
            <a:ext cx="33528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Kép 4" descr="follow_measure_2_winter_772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32766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églalap 5"/>
          <p:cNvSpPr>
            <a:spLocks noChangeArrowheads="1"/>
          </p:cNvSpPr>
          <p:nvPr/>
        </p:nvSpPr>
        <p:spPr bwMode="auto">
          <a:xfrm>
            <a:off x="152400" y="147935"/>
            <a:ext cx="8839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400" b="1" dirty="0" smtClean="0"/>
              <a:t>A </a:t>
            </a:r>
            <a:r>
              <a:rPr lang="hu-HU" altLang="hu-HU" sz="2400" b="1" dirty="0" err="1" smtClean="0"/>
              <a:t>few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examples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snapshot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attractor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natural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distributions</a:t>
            </a:r>
            <a:r>
              <a:rPr lang="hu-HU" altLang="hu-HU" sz="2400" b="1" dirty="0" smtClean="0"/>
              <a:t> </a:t>
            </a:r>
            <a:endParaRPr lang="hu-HU" altLang="hu-HU" sz="2400" b="1" dirty="0"/>
          </a:p>
        </p:txBody>
      </p:sp>
      <p:sp>
        <p:nvSpPr>
          <p:cNvPr id="29703" name="Téglalap 6"/>
          <p:cNvSpPr>
            <a:spLocks noChangeArrowheads="1"/>
          </p:cNvSpPr>
          <p:nvPr/>
        </p:nvSpPr>
        <p:spPr bwMode="auto">
          <a:xfrm>
            <a:off x="914400" y="773668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Midwinter</a:t>
            </a:r>
            <a:r>
              <a:rPr lang="hu-HU" altLang="hu-HU" dirty="0"/>
              <a:t> </a:t>
            </a:r>
            <a:r>
              <a:rPr lang="hu-HU" altLang="hu-HU" dirty="0" err="1"/>
              <a:t>measures</a:t>
            </a:r>
            <a:r>
              <a:rPr lang="hu-HU" altLang="hu-HU" dirty="0"/>
              <a:t> 25, 50, 88 and 89 </a:t>
            </a:r>
            <a:r>
              <a:rPr lang="hu-HU" altLang="hu-HU" dirty="0" err="1"/>
              <a:t>years</a:t>
            </a:r>
            <a:r>
              <a:rPr lang="hu-HU" altLang="hu-HU" dirty="0"/>
              <a:t> </a:t>
            </a:r>
            <a:r>
              <a:rPr lang="hu-HU" altLang="hu-HU" dirty="0" err="1"/>
              <a:t>after</a:t>
            </a:r>
            <a:r>
              <a:rPr lang="hu-HU" altLang="hu-HU" dirty="0"/>
              <a:t> </a:t>
            </a:r>
            <a:r>
              <a:rPr lang="hu-HU" altLang="hu-HU" dirty="0" err="1"/>
              <a:t>climate</a:t>
            </a:r>
            <a:r>
              <a:rPr lang="hu-HU" altLang="hu-HU" dirty="0"/>
              <a:t> </a:t>
            </a:r>
            <a:r>
              <a:rPr lang="hu-HU" altLang="hu-HU" dirty="0" err="1" smtClean="0"/>
              <a:t>change</a:t>
            </a:r>
            <a:r>
              <a:rPr lang="hu-HU" altLang="hu-HU" dirty="0" smtClean="0"/>
              <a:t>. </a:t>
            </a:r>
          </a:p>
        </p:txBody>
      </p:sp>
      <p:sp>
        <p:nvSpPr>
          <p:cNvPr id="3" name="Téglalap 2"/>
          <p:cNvSpPr/>
          <p:nvPr/>
        </p:nvSpPr>
        <p:spPr>
          <a:xfrm>
            <a:off x="1752600" y="62600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u-HU" altLang="hu-HU" dirty="0" err="1"/>
              <a:t>Note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drastic</a:t>
            </a:r>
            <a:r>
              <a:rPr lang="hu-HU" altLang="hu-HU" dirty="0"/>
              <a:t> </a:t>
            </a:r>
            <a:r>
              <a:rPr lang="hu-HU" altLang="hu-HU" dirty="0" err="1"/>
              <a:t>change</a:t>
            </a:r>
            <a:r>
              <a:rPr lang="hu-HU" altLang="hu-HU" dirty="0"/>
              <a:t> </a:t>
            </a:r>
            <a:r>
              <a:rPr lang="hu-HU" altLang="hu-HU" dirty="0" err="1"/>
              <a:t>within</a:t>
            </a:r>
            <a:r>
              <a:rPr lang="hu-HU" altLang="hu-HU" dirty="0"/>
              <a:t> a </a:t>
            </a:r>
            <a:r>
              <a:rPr lang="hu-HU" altLang="hu-HU" dirty="0" err="1"/>
              <a:t>single</a:t>
            </a:r>
            <a:r>
              <a:rPr lang="hu-HU" altLang="hu-HU" dirty="0"/>
              <a:t> </a:t>
            </a:r>
            <a:r>
              <a:rPr lang="hu-HU" altLang="hu-HU" dirty="0" err="1"/>
              <a:t>year</a:t>
            </a:r>
            <a:r>
              <a:rPr lang="hu-HU" altLang="hu-HU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352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9906000" cy="1143000"/>
          </a:xfrm>
        </p:spPr>
        <p:txBody>
          <a:bodyPr/>
          <a:lstStyle/>
          <a:p>
            <a:pPr algn="l"/>
            <a:r>
              <a:rPr lang="en-GB" altLang="hu-HU" sz="2800" b="1" dirty="0" smtClean="0"/>
              <a:t>Bifurcation diagram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with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constant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driving</a:t>
            </a:r>
            <a:r>
              <a:rPr lang="hu-HU" altLang="hu-HU" sz="2800" b="1" dirty="0" smtClean="0"/>
              <a:t>, F</a:t>
            </a:r>
            <a:endParaRPr lang="en-US" altLang="hu-HU" sz="2800" b="1" dirty="0" smtClean="0"/>
          </a:p>
        </p:txBody>
      </p:sp>
      <p:pic>
        <p:nvPicPr>
          <p:cNvPr id="25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276350"/>
            <a:ext cx="7069137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0"/>
            <a:ext cx="228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2514600" y="57912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hu-HU" dirty="0"/>
              <a:t>summer</a:t>
            </a:r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5867400" y="57912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hu-HU"/>
              <a:t>winter</a:t>
            </a:r>
          </a:p>
        </p:txBody>
      </p:sp>
      <p:sp>
        <p:nvSpPr>
          <p:cNvPr id="25607" name="Line 14"/>
          <p:cNvSpPr>
            <a:spLocks noChangeShapeType="1"/>
          </p:cNvSpPr>
          <p:nvPr/>
        </p:nvSpPr>
        <p:spPr bwMode="auto">
          <a:xfrm flipV="1">
            <a:off x="3048000" y="5105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5608" name="Line 16"/>
          <p:cNvSpPr>
            <a:spLocks noChangeShapeType="1"/>
          </p:cNvSpPr>
          <p:nvPr/>
        </p:nvSpPr>
        <p:spPr bwMode="auto">
          <a:xfrm flipV="1">
            <a:off x="6324600" y="5181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0" y="6172200"/>
            <a:ext cx="8065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Temporal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driving</a:t>
            </a:r>
            <a:r>
              <a:rPr lang="hu-HU" altLang="hu-HU" sz="2000" dirty="0"/>
              <a:t> </a:t>
            </a:r>
            <a:r>
              <a:rPr lang="hu-HU" altLang="hu-HU" sz="2000" dirty="0" err="1"/>
              <a:t>washes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periodic</a:t>
            </a:r>
            <a:r>
              <a:rPr lang="hu-HU" altLang="hu-HU" sz="2000" dirty="0"/>
              <a:t> </a:t>
            </a:r>
            <a:r>
              <a:rPr lang="hu-HU" altLang="hu-HU" sz="2000" dirty="0" err="1"/>
              <a:t>windows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into</a:t>
            </a:r>
            <a:r>
              <a:rPr lang="hu-HU" altLang="hu-HU" sz="2000" dirty="0"/>
              <a:t> </a:t>
            </a:r>
            <a:r>
              <a:rPr lang="hu-HU" altLang="hu-HU" sz="2000" dirty="0" err="1"/>
              <a:t>permanent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chaos</a:t>
            </a:r>
            <a:r>
              <a:rPr lang="hu-HU" altLang="hu-HU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09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2" descr="fig_8d_follow_measure_2_15075_main_2_5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2057400"/>
            <a:ext cx="3335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Szövegdoboz 3"/>
          <p:cNvSpPr txBox="1">
            <a:spLocks noChangeArrowheads="1"/>
          </p:cNvSpPr>
          <p:nvPr/>
        </p:nvSpPr>
        <p:spPr bwMode="auto">
          <a:xfrm>
            <a:off x="304800" y="528935"/>
            <a:ext cx="9005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400" b="1" dirty="0" err="1"/>
              <a:t>Equivalence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the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distributions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from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different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ensembles</a:t>
            </a:r>
            <a:endParaRPr lang="hu-HU" altLang="hu-HU" sz="2400" b="1" dirty="0"/>
          </a:p>
        </p:txBody>
      </p:sp>
      <p:pic>
        <p:nvPicPr>
          <p:cNvPr id="33796" name="Kép 4" descr="fig_8c_follow_measure_2_15075_main_2_4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88" y="2133600"/>
            <a:ext cx="313837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Szövegdoboz 5"/>
          <p:cNvSpPr txBox="1">
            <a:spLocks noChangeArrowheads="1"/>
          </p:cNvSpPr>
          <p:nvPr/>
        </p:nvSpPr>
        <p:spPr bwMode="auto">
          <a:xfrm>
            <a:off x="614464" y="1143000"/>
            <a:ext cx="70136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 smtClean="0"/>
              <a:t>We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initiate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ensembles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</a:t>
            </a:r>
            <a:r>
              <a:rPr lang="hu-HU" altLang="hu-HU" sz="2000" dirty="0"/>
              <a:t> </a:t>
            </a:r>
            <a:r>
              <a:rPr lang="hu-HU" altLang="hu-HU" sz="2000" dirty="0" err="1"/>
              <a:t>year</a:t>
            </a:r>
            <a:r>
              <a:rPr lang="hu-HU" altLang="hu-HU" sz="2000" dirty="0"/>
              <a:t> 10 </a:t>
            </a:r>
            <a:r>
              <a:rPr lang="hu-HU" altLang="hu-HU" sz="2000" dirty="0" smtClean="0"/>
              <a:t>and </a:t>
            </a:r>
            <a:r>
              <a:rPr lang="hu-HU" altLang="hu-HU" sz="2000" dirty="0" err="1"/>
              <a:t>year</a:t>
            </a:r>
            <a:r>
              <a:rPr lang="hu-HU" altLang="hu-HU" sz="2000" dirty="0"/>
              <a:t> </a:t>
            </a:r>
            <a:r>
              <a:rPr lang="hu-HU" altLang="hu-HU" sz="2000" dirty="0" smtClean="0"/>
              <a:t>30 </a:t>
            </a:r>
            <a:r>
              <a:rPr lang="hu-HU" altLang="hu-HU" sz="2000" dirty="0" err="1"/>
              <a:t>after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onset</a:t>
            </a:r>
            <a:endParaRPr lang="hu-HU" altLang="hu-HU" sz="2000" dirty="0"/>
          </a:p>
          <a:p>
            <a:pPr eaLnBrk="1" hangingPunct="1"/>
            <a:r>
              <a:rPr lang="hu-HU" altLang="hu-HU" sz="2000" dirty="0" smtClean="0"/>
              <a:t>of </a:t>
            </a:r>
            <a:r>
              <a:rPr lang="hu-HU" altLang="hu-HU" sz="2000" dirty="0" err="1" smtClean="0"/>
              <a:t>climate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change</a:t>
            </a:r>
            <a:r>
              <a:rPr lang="hu-HU" altLang="hu-HU" sz="2000" dirty="0" smtClean="0"/>
              <a:t>. </a:t>
            </a:r>
            <a:r>
              <a:rPr lang="hu-HU" altLang="hu-HU" sz="2000" dirty="0" err="1" smtClean="0"/>
              <a:t>Natural</a:t>
            </a:r>
            <a:r>
              <a:rPr lang="hu-HU" altLang="hu-HU" sz="2000" dirty="0" smtClean="0"/>
              <a:t> </a:t>
            </a:r>
            <a:r>
              <a:rPr lang="hu-HU" altLang="hu-HU" sz="2000" dirty="0" err="1"/>
              <a:t>distributions</a:t>
            </a:r>
            <a:r>
              <a:rPr lang="hu-HU" altLang="hu-HU" sz="2000" dirty="0"/>
              <a:t> </a:t>
            </a:r>
            <a:r>
              <a:rPr lang="hu-HU" altLang="hu-HU" sz="2000" dirty="0" err="1" smtClean="0"/>
              <a:t>in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year</a:t>
            </a:r>
            <a:r>
              <a:rPr lang="hu-HU" altLang="hu-HU" sz="2000" dirty="0" smtClean="0"/>
              <a:t> t=50</a:t>
            </a:r>
            <a:endParaRPr lang="hu-HU" altLang="hu-HU" sz="2000" dirty="0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304800" y="5410200"/>
            <a:ext cx="883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/>
              <a:t>The </a:t>
            </a:r>
            <a:r>
              <a:rPr lang="hu-HU" altLang="hu-HU" sz="2000" dirty="0" err="1"/>
              <a:t>snapshot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attractor</a:t>
            </a:r>
            <a:r>
              <a:rPr lang="hu-HU" altLang="hu-HU" sz="2000" dirty="0"/>
              <a:t> and </a:t>
            </a:r>
            <a:r>
              <a:rPr lang="hu-HU" altLang="hu-HU" sz="2000" dirty="0" err="1"/>
              <a:t>its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distribution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are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independet</a:t>
            </a:r>
            <a:r>
              <a:rPr lang="hu-HU" altLang="hu-HU" sz="2000" dirty="0"/>
              <a:t> of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initial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ensemble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for</a:t>
            </a:r>
            <a:r>
              <a:rPr lang="hu-HU" altLang="hu-HU" sz="2000" dirty="0"/>
              <a:t> </a:t>
            </a:r>
            <a:r>
              <a:rPr lang="hu-HU" altLang="hu-HU" sz="2000" dirty="0" smtClean="0"/>
              <a:t>t&gt;tc</a:t>
            </a:r>
            <a:r>
              <a:rPr lang="hu-HU" altLang="hu-HU" sz="2000" dirty="0"/>
              <a:t>. </a:t>
            </a:r>
            <a:r>
              <a:rPr lang="hu-HU" altLang="hu-HU" sz="2000" dirty="0" err="1"/>
              <a:t>They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are</a:t>
            </a:r>
            <a:r>
              <a:rPr lang="hu-HU" altLang="hu-HU" sz="2000" dirty="0"/>
              <a:t> </a:t>
            </a:r>
            <a:r>
              <a:rPr lang="hu-HU" altLang="hu-HU" sz="2000" b="1" dirty="0" err="1">
                <a:solidFill>
                  <a:srgbClr val="FF0000"/>
                </a:solidFill>
              </a:rPr>
              <a:t>objective</a:t>
            </a:r>
            <a:r>
              <a:rPr lang="hu-HU" altLang="hu-HU" sz="2000" dirty="0">
                <a:solidFill>
                  <a:srgbClr val="FF0000"/>
                </a:solidFill>
              </a:rPr>
              <a:t> </a:t>
            </a:r>
            <a:r>
              <a:rPr lang="hu-HU" altLang="hu-HU" sz="2000" dirty="0" err="1"/>
              <a:t>quantities</a:t>
            </a:r>
            <a:r>
              <a:rPr lang="hu-HU" altLang="hu-HU" sz="2000" dirty="0"/>
              <a:t>, </a:t>
            </a:r>
            <a:r>
              <a:rPr lang="hu-HU" altLang="hu-HU" sz="2000" dirty="0" err="1"/>
              <a:t>the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analogs</a:t>
            </a:r>
            <a:r>
              <a:rPr lang="hu-HU" altLang="hu-HU" sz="2000" dirty="0"/>
              <a:t> of </a:t>
            </a:r>
            <a:r>
              <a:rPr lang="hu-HU" altLang="hu-HU" sz="2000" dirty="0" err="1"/>
              <a:t>steady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state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distributions</a:t>
            </a:r>
            <a:r>
              <a:rPr lang="hu-HU" altLang="hu-HU" sz="2000" dirty="0"/>
              <a:t> (</a:t>
            </a:r>
            <a:r>
              <a:rPr lang="hu-HU" altLang="hu-HU" sz="2000" dirty="0" err="1"/>
              <a:t>without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steadyness</a:t>
            </a:r>
            <a:r>
              <a:rPr lang="hu-HU" altLang="hu-HU" sz="2000" dirty="0"/>
              <a:t>). </a:t>
            </a:r>
          </a:p>
        </p:txBody>
      </p:sp>
      <p:sp>
        <p:nvSpPr>
          <p:cNvPr id="2" name="Téglalap 1"/>
          <p:cNvSpPr/>
          <p:nvPr/>
        </p:nvSpPr>
        <p:spPr>
          <a:xfrm>
            <a:off x="914400" y="4648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u-HU" altLang="hu-HU" dirty="0" err="1"/>
              <a:t>initiated</a:t>
            </a:r>
            <a:r>
              <a:rPr lang="hu-HU" altLang="hu-HU" dirty="0"/>
              <a:t> </a:t>
            </a:r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 smtClean="0"/>
              <a:t>year</a:t>
            </a:r>
            <a:r>
              <a:rPr lang="hu-HU" altLang="hu-HU" dirty="0" smtClean="0"/>
              <a:t> </a:t>
            </a:r>
            <a:r>
              <a:rPr lang="hu-HU" altLang="hu-HU" dirty="0"/>
              <a:t>10 </a:t>
            </a:r>
            <a:r>
              <a:rPr lang="hu-HU" altLang="hu-HU" dirty="0" smtClean="0"/>
              <a:t>                                      </a:t>
            </a:r>
            <a:r>
              <a:rPr lang="hu-HU" altLang="hu-HU" dirty="0" err="1" smtClean="0"/>
              <a:t>in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year</a:t>
            </a:r>
            <a:r>
              <a:rPr lang="hu-HU" altLang="hu-HU" dirty="0" smtClean="0"/>
              <a:t> 30 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3658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Motivation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math</a:t>
            </a:r>
            <a:endParaRPr lang="hu-HU" altLang="hu-HU" sz="2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artalom helye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486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hu-HU" altLang="hu-HU" sz="2400" smtClean="0"/>
          </a:p>
          <a:p>
            <a:pPr eaLnBrk="1" hangingPunct="1"/>
            <a:r>
              <a:rPr lang="hu-HU" altLang="hu-HU" sz="2000" smtClean="0"/>
              <a:t>Little is known about general nonautonomous systems, </a:t>
            </a:r>
            <a:br>
              <a:rPr lang="hu-HU" altLang="hu-HU" sz="2000" smtClean="0"/>
            </a:br>
            <a:r>
              <a:rPr lang="hu-HU" altLang="hu-HU" sz="2000" smtClean="0"/>
              <a:t>although they are very common</a:t>
            </a:r>
          </a:p>
          <a:p>
            <a:pPr eaLnBrk="1" hangingPunct="1">
              <a:buFontTx/>
              <a:buNone/>
            </a:pPr>
            <a:endParaRPr lang="hu-HU" altLang="hu-HU" sz="2000" smtClean="0"/>
          </a:p>
          <a:p>
            <a:pPr eaLnBrk="1" hangingPunct="1"/>
            <a:r>
              <a:rPr lang="hu-HU" altLang="hu-HU" sz="2000" smtClean="0"/>
              <a:t>The concept of </a:t>
            </a:r>
            <a:r>
              <a:rPr lang="hu-HU" altLang="hu-HU" sz="2000" i="1" smtClean="0"/>
              <a:t>snapshot attractors </a:t>
            </a:r>
            <a:r>
              <a:rPr lang="hu-HU" altLang="hu-HU" sz="2000" smtClean="0"/>
              <a:t>enables one the extend what we know about periodically driven cases to any form of the driving. </a:t>
            </a:r>
          </a:p>
          <a:p>
            <a:pPr eaLnBrk="1" hangingPunct="1">
              <a:buFontTx/>
              <a:buNone/>
            </a:pPr>
            <a:endParaRPr lang="hu-HU" altLang="hu-HU" sz="2000" smtClean="0"/>
          </a:p>
          <a:p>
            <a:pPr eaLnBrk="1" hangingPunct="1"/>
            <a:r>
              <a:rPr lang="hu-HU" altLang="hu-HU" sz="2000" smtClean="0"/>
              <a:t>There is a </a:t>
            </a:r>
            <a:r>
              <a:rPr lang="hu-HU" altLang="hu-HU" sz="2000" i="1" smtClean="0"/>
              <a:t>probability distribution </a:t>
            </a:r>
            <a:r>
              <a:rPr lang="hu-HU" altLang="hu-HU" sz="2000" smtClean="0"/>
              <a:t>on snapshot attractors and this could be the one relevant  to climate change</a:t>
            </a:r>
          </a:p>
          <a:p>
            <a:pPr eaLnBrk="1" hangingPunct="1"/>
            <a:endParaRPr lang="hu-HU" altLang="hu-HU" sz="2000" smtClean="0"/>
          </a:p>
          <a:p>
            <a:pPr eaLnBrk="1" hangingPunct="1"/>
            <a:r>
              <a:rPr lang="hu-HU" altLang="hu-HU" sz="2000" smtClean="0"/>
              <a:t> Illustrate the </a:t>
            </a:r>
            <a:r>
              <a:rPr lang="hu-HU" altLang="hu-HU" sz="2000" i="1" smtClean="0"/>
              <a:t>concept</a:t>
            </a:r>
            <a:r>
              <a:rPr lang="hu-HU" altLang="hu-HU" sz="2000" smtClean="0"/>
              <a:t> via simple chaotic systems</a:t>
            </a:r>
          </a:p>
          <a:p>
            <a:pPr eaLnBrk="1" hangingPunct="1">
              <a:buFontTx/>
              <a:buNone/>
            </a:pPr>
            <a:endParaRPr lang="hu-HU" altLang="hu-HU" sz="2000" smtClean="0"/>
          </a:p>
          <a:p>
            <a:pPr eaLnBrk="1" hangingPunct="1">
              <a:buFontTx/>
              <a:buNone/>
            </a:pPr>
            <a:r>
              <a:rPr lang="hu-HU" altLang="hu-HU" sz="2000" smtClean="0"/>
              <a:t>      </a:t>
            </a:r>
          </a:p>
          <a:p>
            <a:pPr eaLnBrk="1" hangingPunct="1">
              <a:buFontTx/>
              <a:buNone/>
            </a:pPr>
            <a:endParaRPr lang="hu-HU" altLang="hu-HU" sz="2400" smtClean="0"/>
          </a:p>
          <a:p>
            <a:pPr eaLnBrk="1" hangingPunct="1">
              <a:buFontTx/>
              <a:buNone/>
            </a:pPr>
            <a:endParaRPr lang="hu-HU" altLang="hu-HU" sz="2400" smtClean="0"/>
          </a:p>
          <a:p>
            <a:pPr eaLnBrk="1" hangingPunct="1">
              <a:buFontTx/>
              <a:buNone/>
            </a:pPr>
            <a:endParaRPr lang="hu-HU" altLang="hu-HU" sz="2400" smtClean="0"/>
          </a:p>
          <a:p>
            <a:pPr eaLnBrk="1" hangingPunct="1">
              <a:buFontTx/>
              <a:buNone/>
            </a:pPr>
            <a:endParaRPr lang="hu-HU" altLang="hu-HU" sz="2400" smtClean="0"/>
          </a:p>
          <a:p>
            <a:pPr eaLnBrk="1" hangingPunct="1">
              <a:buFontTx/>
              <a:buNone/>
            </a:pPr>
            <a:r>
              <a:rPr lang="hu-HU" altLang="hu-HU" sz="2400" smtClean="0"/>
              <a:t>    </a:t>
            </a:r>
            <a:endParaRPr lang="en-US" altLang="hu-HU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Kép 2" descr="C_statcmp_xe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 bwMode="auto">
          <a:xfrm>
            <a:off x="152400" y="1752600"/>
            <a:ext cx="5599113" cy="258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zövegdoboz 3"/>
          <p:cNvSpPr txBox="1">
            <a:spLocks noChangeArrowheads="1"/>
          </p:cNvSpPr>
          <p:nvPr/>
        </p:nvSpPr>
        <p:spPr bwMode="auto">
          <a:xfrm>
            <a:off x="0" y="304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 dirty="0" err="1"/>
              <a:t>Comparison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averages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obtained</a:t>
            </a:r>
            <a:r>
              <a:rPr lang="hu-HU" altLang="hu-HU" sz="2400" b="1" dirty="0"/>
              <a:t> 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with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different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ensembles</a:t>
            </a:r>
            <a:r>
              <a:rPr lang="hu-HU" altLang="hu-HU" sz="2400" b="1" dirty="0"/>
              <a:t>   </a:t>
            </a:r>
          </a:p>
        </p:txBody>
      </p:sp>
      <p:sp>
        <p:nvSpPr>
          <p:cNvPr id="32772" name="Téglalap 4"/>
          <p:cNvSpPr>
            <a:spLocks noChangeArrowheads="1"/>
          </p:cNvSpPr>
          <p:nvPr/>
        </p:nvSpPr>
        <p:spPr bwMode="auto">
          <a:xfrm>
            <a:off x="6242050" y="2133600"/>
            <a:ext cx="2505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/>
              <a:t>Black</a:t>
            </a:r>
            <a:r>
              <a:rPr lang="hu-HU" altLang="hu-HU" dirty="0"/>
              <a:t>: </a:t>
            </a:r>
            <a:r>
              <a:rPr lang="hu-HU" altLang="hu-HU" dirty="0" err="1"/>
              <a:t>ensemble</a:t>
            </a:r>
            <a:r>
              <a:rPr lang="hu-HU" altLang="hu-HU" dirty="0"/>
              <a:t> start </a:t>
            </a:r>
          </a:p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year</a:t>
            </a:r>
            <a:r>
              <a:rPr lang="hu-HU" altLang="hu-HU" dirty="0"/>
              <a:t> </a:t>
            </a:r>
            <a:r>
              <a:rPr lang="hu-HU" altLang="hu-HU" dirty="0" smtClean="0"/>
              <a:t>-150</a:t>
            </a:r>
            <a:endParaRPr lang="hu-HU" altLang="hu-HU" dirty="0"/>
          </a:p>
        </p:txBody>
      </p:sp>
      <p:sp>
        <p:nvSpPr>
          <p:cNvPr id="32773" name="Téglalap 5"/>
          <p:cNvSpPr>
            <a:spLocks noChangeArrowheads="1"/>
          </p:cNvSpPr>
          <p:nvPr/>
        </p:nvSpPr>
        <p:spPr bwMode="auto">
          <a:xfrm>
            <a:off x="6248400" y="2895600"/>
            <a:ext cx="232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FF0000"/>
                </a:solidFill>
              </a:rPr>
              <a:t>Red</a:t>
            </a:r>
            <a:r>
              <a:rPr lang="hu-HU" altLang="hu-HU" dirty="0">
                <a:solidFill>
                  <a:srgbClr val="FF0000"/>
                </a:solidFill>
              </a:rPr>
              <a:t>:</a:t>
            </a:r>
            <a:r>
              <a:rPr lang="hu-HU" altLang="hu-HU" dirty="0"/>
              <a:t> </a:t>
            </a:r>
            <a:r>
              <a:rPr lang="hu-HU" altLang="hu-HU" dirty="0" err="1"/>
              <a:t>ensemble</a:t>
            </a:r>
            <a:r>
              <a:rPr lang="hu-HU" altLang="hu-HU" dirty="0"/>
              <a:t> start </a:t>
            </a:r>
          </a:p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year</a:t>
            </a:r>
            <a:r>
              <a:rPr lang="hu-HU" altLang="hu-HU" dirty="0"/>
              <a:t> </a:t>
            </a:r>
            <a:r>
              <a:rPr lang="hu-HU" altLang="hu-HU" dirty="0" smtClean="0"/>
              <a:t>10</a:t>
            </a:r>
            <a:endParaRPr lang="hu-HU" altLang="hu-HU" dirty="0"/>
          </a:p>
        </p:txBody>
      </p:sp>
      <p:sp>
        <p:nvSpPr>
          <p:cNvPr id="32774" name="Téglalap 6"/>
          <p:cNvSpPr>
            <a:spLocks noChangeArrowheads="1"/>
          </p:cNvSpPr>
          <p:nvPr/>
        </p:nvSpPr>
        <p:spPr bwMode="auto">
          <a:xfrm>
            <a:off x="6248400" y="3657600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0070C0"/>
                </a:solidFill>
              </a:rPr>
              <a:t>Blues</a:t>
            </a:r>
            <a:r>
              <a:rPr lang="hu-HU" altLang="hu-HU" dirty="0"/>
              <a:t>: </a:t>
            </a:r>
            <a:r>
              <a:rPr lang="hu-HU" altLang="hu-HU" dirty="0" err="1"/>
              <a:t>ensemble</a:t>
            </a:r>
            <a:r>
              <a:rPr lang="hu-HU" altLang="hu-HU" dirty="0"/>
              <a:t> start </a:t>
            </a:r>
          </a:p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year</a:t>
            </a:r>
            <a:r>
              <a:rPr lang="hu-HU" altLang="hu-HU" dirty="0"/>
              <a:t> </a:t>
            </a:r>
            <a:r>
              <a:rPr lang="hu-HU" altLang="hu-HU" dirty="0" smtClean="0"/>
              <a:t>30</a:t>
            </a:r>
            <a:endParaRPr lang="hu-HU" altLang="hu-HU" dirty="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609600" y="5557838"/>
            <a:ext cx="5381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 smtClean="0"/>
              <a:t>Convegence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time</a:t>
            </a:r>
            <a:r>
              <a:rPr lang="hu-HU" altLang="hu-HU" sz="2000" dirty="0" smtClean="0"/>
              <a:t>: </a:t>
            </a:r>
            <a:r>
              <a:rPr lang="hu-HU" altLang="hu-HU" sz="2000" dirty="0" err="1" smtClean="0"/>
              <a:t>t</a:t>
            </a:r>
            <a:r>
              <a:rPr lang="hu-HU" altLang="hu-HU" sz="2000" baseline="-25000" dirty="0" err="1" smtClean="0"/>
              <a:t>c</a:t>
            </a:r>
            <a:r>
              <a:rPr lang="hu-HU" altLang="hu-HU" sz="2000" dirty="0" smtClean="0"/>
              <a:t> </a:t>
            </a:r>
            <a:r>
              <a:rPr lang="hu-HU" altLang="hu-HU" sz="2000" dirty="0"/>
              <a:t>is </a:t>
            </a:r>
            <a:r>
              <a:rPr lang="hu-HU" altLang="hu-HU" sz="2000" dirty="0" err="1"/>
              <a:t>approximately</a:t>
            </a:r>
            <a:r>
              <a:rPr lang="hu-HU" altLang="hu-HU" sz="2000" dirty="0"/>
              <a:t> 5 </a:t>
            </a:r>
            <a:r>
              <a:rPr lang="hu-HU" altLang="hu-HU" sz="2000" dirty="0" err="1"/>
              <a:t>years</a:t>
            </a:r>
            <a:r>
              <a:rPr lang="hu-HU" altLang="hu-HU" sz="2000" dirty="0"/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99351" y="4419600"/>
            <a:ext cx="5968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0               10               20               30                40              50  </a:t>
            </a:r>
            <a:r>
              <a:rPr lang="hu-HU" sz="1400" dirty="0" smtClean="0"/>
              <a:t>(</a:t>
            </a:r>
            <a:r>
              <a:rPr lang="hu-HU" sz="1400" dirty="0" err="1" smtClean="0"/>
              <a:t>year</a:t>
            </a:r>
            <a:r>
              <a:rPr lang="hu-HU" sz="1400" dirty="0" smtClean="0"/>
              <a:t>)     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5749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14400" y="914400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                             </a:t>
            </a:r>
            <a:r>
              <a:rPr lang="hu-HU" sz="2400" b="1" dirty="0" err="1" smtClean="0"/>
              <a:t>Consequences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62000" y="1992868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snapshot</a:t>
            </a:r>
            <a:r>
              <a:rPr lang="hu-HU" dirty="0" smtClean="0"/>
              <a:t> </a:t>
            </a:r>
            <a:r>
              <a:rPr lang="hu-HU" dirty="0" err="1" smtClean="0"/>
              <a:t>attractor</a:t>
            </a:r>
            <a:r>
              <a:rPr lang="hu-HU" dirty="0" smtClean="0"/>
              <a:t> </a:t>
            </a:r>
            <a:r>
              <a:rPr lang="hu-HU" dirty="0" err="1" smtClean="0"/>
              <a:t>offers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rgbClr val="C00000"/>
                </a:solidFill>
              </a:rPr>
              <a:t>a </a:t>
            </a:r>
            <a:r>
              <a:rPr lang="hu-HU" b="1" dirty="0" err="1" smtClean="0">
                <a:solidFill>
                  <a:srgbClr val="C00000"/>
                </a:solidFill>
              </a:rPr>
              <a:t>unique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characterization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of </a:t>
            </a:r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variability</a:t>
            </a:r>
            <a:r>
              <a:rPr lang="hu-HU" dirty="0" smtClean="0"/>
              <a:t> (</a:t>
            </a:r>
            <a:r>
              <a:rPr lang="hu-HU" dirty="0" err="1" smtClean="0"/>
              <a:t>povided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ensemble</a:t>
            </a:r>
            <a:r>
              <a:rPr lang="hu-HU" dirty="0" smtClean="0"/>
              <a:t> is </a:t>
            </a:r>
            <a:r>
              <a:rPr lang="hu-HU" dirty="0" err="1" smtClean="0"/>
              <a:t>intiated</a:t>
            </a:r>
            <a:endParaRPr lang="hu-HU" dirty="0" smtClean="0"/>
          </a:p>
          <a:p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t</a:t>
            </a:r>
            <a:r>
              <a:rPr lang="hu-HU" baseline="-25000" dirty="0" err="1" smtClean="0"/>
              <a:t>c</a:t>
            </a:r>
            <a:r>
              <a:rPr lang="hu-HU" dirty="0" smtClean="0"/>
              <a:t> </a:t>
            </a:r>
            <a:r>
              <a:rPr lang="hu-HU" dirty="0" err="1" smtClean="0"/>
              <a:t>earlier</a:t>
            </a:r>
            <a:r>
              <a:rPr lang="hu-HU" dirty="0" smtClean="0"/>
              <a:t>).</a:t>
            </a:r>
          </a:p>
          <a:p>
            <a:endParaRPr lang="hu-HU" dirty="0" smtClean="0"/>
          </a:p>
          <a:p>
            <a:r>
              <a:rPr lang="hu-HU" dirty="0" smtClean="0"/>
              <a:t>Time </a:t>
            </a:r>
            <a:r>
              <a:rPr lang="hu-HU" dirty="0" err="1"/>
              <a:t>t</a:t>
            </a:r>
            <a:r>
              <a:rPr lang="hu-HU" baseline="-25000" dirty="0" err="1"/>
              <a:t>c</a:t>
            </a:r>
            <a:r>
              <a:rPr lang="hu-HU" dirty="0"/>
              <a:t> </a:t>
            </a:r>
            <a:r>
              <a:rPr lang="hu-HU" dirty="0" smtClean="0"/>
              <a:t>is </a:t>
            </a:r>
            <a:r>
              <a:rPr lang="hu-HU" b="1" dirty="0" err="1" smtClean="0">
                <a:solidFill>
                  <a:srgbClr val="C00000"/>
                </a:solidFill>
              </a:rPr>
              <a:t>short</a:t>
            </a:r>
            <a:r>
              <a:rPr lang="hu-HU" b="1" dirty="0" smtClean="0">
                <a:solidFill>
                  <a:srgbClr val="FF0000"/>
                </a:solidFill>
              </a:rPr>
              <a:t>.</a:t>
            </a:r>
            <a:endParaRPr lang="hu-HU" b="1" dirty="0">
              <a:solidFill>
                <a:srgbClr val="FF0000"/>
              </a:solidFill>
            </a:endParaRPr>
          </a:p>
          <a:p>
            <a:endParaRPr lang="hu-HU" dirty="0"/>
          </a:p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changes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with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time</a:t>
            </a:r>
            <a:r>
              <a:rPr lang="hu-HU" b="1" dirty="0" smtClean="0">
                <a:solidFill>
                  <a:srgbClr val="C00000"/>
                </a:solidFill>
              </a:rPr>
              <a:t>  </a:t>
            </a:r>
          </a:p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dirty="0" err="1" smtClean="0"/>
              <a:t>Averages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</a:t>
            </a:r>
            <a:r>
              <a:rPr lang="hu-HU" dirty="0" err="1" smtClean="0"/>
              <a:t>taken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with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respect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to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this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. </a:t>
            </a:r>
          </a:p>
          <a:p>
            <a:endParaRPr lang="hu-HU" dirty="0"/>
          </a:p>
          <a:p>
            <a:r>
              <a:rPr lang="hu-HU" dirty="0" err="1" smtClean="0"/>
              <a:t>Averages</a:t>
            </a:r>
            <a:r>
              <a:rPr lang="hu-HU" dirty="0" smtClean="0"/>
              <a:t> (</a:t>
            </a:r>
            <a:r>
              <a:rPr lang="hu-HU" dirty="0" err="1" smtClean="0"/>
              <a:t>on</a:t>
            </a:r>
            <a:r>
              <a:rPr lang="hu-HU" dirty="0" smtClean="0"/>
              <a:t> a </a:t>
            </a:r>
            <a:r>
              <a:rPr lang="hu-HU" dirty="0" err="1" smtClean="0"/>
              <a:t>given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year</a:t>
            </a:r>
            <a:r>
              <a:rPr lang="hu-HU" dirty="0" smtClean="0"/>
              <a:t>) </a:t>
            </a:r>
            <a:r>
              <a:rPr lang="hu-HU" dirty="0" err="1" smtClean="0"/>
              <a:t>become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time-dependet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climate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079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2" descr="C_stat_iiw_xe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-19" r="-427" b="13309"/>
          <a:stretch/>
        </p:blipFill>
        <p:spPr bwMode="auto">
          <a:xfrm>
            <a:off x="143669" y="1979045"/>
            <a:ext cx="5392738" cy="284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zövegdoboz 3"/>
          <p:cNvSpPr txBox="1">
            <a:spLocks noChangeArrowheads="1"/>
          </p:cNvSpPr>
          <p:nvPr/>
        </p:nvSpPr>
        <p:spPr bwMode="auto">
          <a:xfrm>
            <a:off x="304800" y="304800"/>
            <a:ext cx="952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 b="1" dirty="0"/>
              <a:t>„</a:t>
            </a:r>
            <a:r>
              <a:rPr lang="hu-HU" altLang="hu-HU" sz="2800" b="1" dirty="0" err="1"/>
              <a:t>Expectations</a:t>
            </a:r>
            <a:r>
              <a:rPr lang="hu-HU" altLang="hu-HU" sz="2800" b="1" dirty="0"/>
              <a:t>” </a:t>
            </a:r>
            <a:r>
              <a:rPr lang="hu-HU" altLang="hu-HU" sz="2800" b="1" dirty="0" err="1"/>
              <a:t>should</a:t>
            </a:r>
            <a:r>
              <a:rPr lang="hu-HU" altLang="hu-HU" sz="2800" b="1" dirty="0"/>
              <a:t> be </a:t>
            </a:r>
            <a:r>
              <a:rPr lang="hu-HU" altLang="hu-HU" sz="2800" b="1" dirty="0" err="1"/>
              <a:t>taken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with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the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natural</a:t>
            </a:r>
            <a:r>
              <a:rPr lang="hu-HU" altLang="hu-HU" sz="2800" b="1" dirty="0"/>
              <a:t> </a:t>
            </a:r>
          </a:p>
          <a:p>
            <a:pPr eaLnBrk="1" hangingPunct="1"/>
            <a:r>
              <a:rPr lang="hu-HU" altLang="hu-HU" sz="2800" b="1" dirty="0" err="1"/>
              <a:t>distribution</a:t>
            </a:r>
            <a:r>
              <a:rPr lang="hu-HU" altLang="hu-HU" sz="2800" b="1" dirty="0"/>
              <a:t> of </a:t>
            </a:r>
            <a:r>
              <a:rPr lang="hu-HU" altLang="hu-HU" sz="2800" b="1" dirty="0" err="1"/>
              <a:t>the</a:t>
            </a:r>
            <a:r>
              <a:rPr lang="hu-HU" altLang="hu-HU" sz="2800" b="1" dirty="0"/>
              <a:t> </a:t>
            </a:r>
            <a:r>
              <a:rPr lang="hu-HU" altLang="hu-HU" sz="2400" b="1" dirty="0" err="1"/>
              <a:t>snapshot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attractor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at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any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time</a:t>
            </a:r>
            <a:r>
              <a:rPr lang="hu-HU" altLang="hu-HU" sz="2800" b="1" dirty="0"/>
              <a:t> t</a:t>
            </a:r>
          </a:p>
        </p:txBody>
      </p:sp>
      <p:sp>
        <p:nvSpPr>
          <p:cNvPr id="30724" name="Szövegdoboz 4"/>
          <p:cNvSpPr txBox="1">
            <a:spLocks noChangeArrowheads="1"/>
          </p:cNvSpPr>
          <p:nvPr/>
        </p:nvSpPr>
        <p:spPr bwMode="auto">
          <a:xfrm>
            <a:off x="5562600" y="2667000"/>
            <a:ext cx="3063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b="1" dirty="0">
                <a:solidFill>
                  <a:srgbClr val="FF66FF"/>
                </a:solidFill>
              </a:rPr>
              <a:t>Pink</a:t>
            </a:r>
            <a:r>
              <a:rPr lang="hu-HU" altLang="hu-HU" sz="2000" dirty="0"/>
              <a:t>: </a:t>
            </a:r>
            <a:r>
              <a:rPr lang="hu-HU" altLang="hu-HU" sz="2000" dirty="0" err="1" smtClean="0"/>
              <a:t>individual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trajectory</a:t>
            </a:r>
            <a:endParaRPr lang="hu-HU" altLang="hu-HU" sz="2000" dirty="0"/>
          </a:p>
        </p:txBody>
      </p:sp>
      <p:sp>
        <p:nvSpPr>
          <p:cNvPr id="30725" name="Szövegdoboz 5"/>
          <p:cNvSpPr txBox="1">
            <a:spLocks noChangeArrowheads="1"/>
          </p:cNvSpPr>
          <p:nvPr/>
        </p:nvSpPr>
        <p:spPr bwMode="auto">
          <a:xfrm>
            <a:off x="5562600" y="3200400"/>
            <a:ext cx="31197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b="1" dirty="0"/>
              <a:t>Black</a:t>
            </a:r>
            <a:r>
              <a:rPr lang="hu-HU" altLang="hu-HU" sz="2000" dirty="0"/>
              <a:t>: </a:t>
            </a:r>
            <a:r>
              <a:rPr lang="hu-HU" altLang="hu-HU" sz="2000" dirty="0" err="1" smtClean="0"/>
              <a:t>ensemble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average</a:t>
            </a:r>
            <a:endParaRPr lang="hu-HU" altLang="hu-HU" sz="2000" dirty="0"/>
          </a:p>
          <a:p>
            <a:pPr eaLnBrk="1" hangingPunct="1"/>
            <a:r>
              <a:rPr lang="hu-HU" altLang="hu-HU" sz="2000" dirty="0"/>
              <a:t>N=10</a:t>
            </a:r>
            <a:r>
              <a:rPr lang="hu-HU" altLang="hu-HU" sz="2000" baseline="30000" dirty="0"/>
              <a:t>6</a:t>
            </a:r>
            <a:r>
              <a:rPr lang="hu-HU" altLang="hu-HU" sz="2000" dirty="0"/>
              <a:t> </a:t>
            </a:r>
          </a:p>
        </p:txBody>
      </p:sp>
      <p:sp>
        <p:nvSpPr>
          <p:cNvPr id="30726" name="Szövegdoboz 6"/>
          <p:cNvSpPr txBox="1">
            <a:spLocks noChangeArrowheads="1"/>
          </p:cNvSpPr>
          <p:nvPr/>
        </p:nvSpPr>
        <p:spPr bwMode="auto">
          <a:xfrm>
            <a:off x="1158875" y="1447800"/>
            <a:ext cx="4799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Midwinter</a:t>
            </a:r>
            <a:r>
              <a:rPr lang="hu-HU" altLang="hu-HU" sz="2000" dirty="0"/>
              <a:t> x </a:t>
            </a:r>
            <a:r>
              <a:rPr lang="hu-HU" altLang="hu-HU" sz="2000" dirty="0" smtClean="0"/>
              <a:t>(</a:t>
            </a:r>
            <a:r>
              <a:rPr lang="hu-HU" altLang="hu-HU" sz="2000" dirty="0" err="1" smtClean="0"/>
              <a:t>speed</a:t>
            </a:r>
            <a:r>
              <a:rPr lang="hu-HU" altLang="hu-HU" sz="2000" dirty="0" smtClean="0"/>
              <a:t> of </a:t>
            </a:r>
            <a:r>
              <a:rPr lang="hu-HU" altLang="hu-HU" sz="2000" dirty="0" err="1" smtClean="0"/>
              <a:t>westerlies</a:t>
            </a:r>
            <a:r>
              <a:rPr lang="hu-HU" altLang="hu-HU" sz="2000" dirty="0" smtClean="0"/>
              <a:t>) </a:t>
            </a:r>
            <a:r>
              <a:rPr lang="hu-HU" altLang="hu-HU" sz="2000" dirty="0" err="1" smtClean="0"/>
              <a:t>values</a:t>
            </a:r>
            <a:r>
              <a:rPr lang="hu-HU" altLang="hu-HU" sz="2000" dirty="0" smtClean="0"/>
              <a:t> </a:t>
            </a:r>
            <a:endParaRPr lang="hu-HU" altLang="hu-HU" sz="2000" dirty="0"/>
          </a:p>
        </p:txBody>
      </p:sp>
      <p:sp>
        <p:nvSpPr>
          <p:cNvPr id="30727" name="Szövegdoboz 7"/>
          <p:cNvSpPr txBox="1">
            <a:spLocks noChangeArrowheads="1"/>
          </p:cNvSpPr>
          <p:nvPr/>
        </p:nvSpPr>
        <p:spPr bwMode="auto">
          <a:xfrm>
            <a:off x="-52525" y="5722203"/>
            <a:ext cx="5234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dirty="0" err="1" smtClean="0"/>
              <a:t>stationary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climate</a:t>
            </a:r>
            <a:r>
              <a:rPr lang="hu-HU" altLang="hu-HU" sz="2400" dirty="0"/>
              <a:t>    </a:t>
            </a:r>
            <a:r>
              <a:rPr lang="hu-HU" altLang="hu-HU" sz="2400" dirty="0" err="1"/>
              <a:t>changing</a:t>
            </a:r>
            <a:r>
              <a:rPr lang="hu-HU" altLang="hu-HU" sz="2400" dirty="0"/>
              <a:t> </a:t>
            </a:r>
            <a:r>
              <a:rPr lang="hu-HU" altLang="hu-HU" sz="2400" dirty="0" err="1"/>
              <a:t>climate</a:t>
            </a:r>
            <a:endParaRPr lang="hu-HU" altLang="hu-HU" sz="2400" dirty="0"/>
          </a:p>
          <a:p>
            <a:pPr eaLnBrk="1" hangingPunct="1"/>
            <a:r>
              <a:rPr lang="hu-HU" altLang="hu-HU" sz="2400" dirty="0" err="1"/>
              <a:t>ergodic</a:t>
            </a:r>
            <a:r>
              <a:rPr lang="hu-HU" altLang="hu-HU" sz="2400" dirty="0"/>
              <a:t>                    </a:t>
            </a:r>
            <a:r>
              <a:rPr lang="hu-HU" altLang="hu-HU" sz="2400" dirty="0" err="1"/>
              <a:t>nonergodic</a:t>
            </a:r>
            <a:endParaRPr lang="hu-HU" altLang="hu-HU" sz="2400" dirty="0"/>
          </a:p>
        </p:txBody>
      </p:sp>
      <p:sp>
        <p:nvSpPr>
          <p:cNvPr id="30728" name="Szövegdoboz 8"/>
          <p:cNvSpPr txBox="1">
            <a:spLocks noChangeArrowheads="1"/>
          </p:cNvSpPr>
          <p:nvPr/>
        </p:nvSpPr>
        <p:spPr bwMode="auto">
          <a:xfrm>
            <a:off x="5377252" y="5176838"/>
            <a:ext cx="3538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/>
              <a:t>t</a:t>
            </a:r>
            <a:r>
              <a:rPr lang="hu-HU" altLang="hu-HU" sz="2000" baseline="-25000" dirty="0" err="1"/>
              <a:t>c</a:t>
            </a:r>
            <a:r>
              <a:rPr lang="hu-HU" altLang="hu-HU" sz="2000" dirty="0"/>
              <a:t>=5 </a:t>
            </a:r>
            <a:r>
              <a:rPr lang="hu-HU" altLang="hu-HU" sz="2000" dirty="0" err="1"/>
              <a:t>years</a:t>
            </a:r>
            <a:r>
              <a:rPr lang="hu-HU" altLang="hu-HU" sz="2000" dirty="0"/>
              <a:t> </a:t>
            </a:r>
            <a:r>
              <a:rPr lang="hu-HU" altLang="hu-HU" sz="2000" b="1" dirty="0" err="1"/>
              <a:t>convergence</a:t>
            </a:r>
            <a:r>
              <a:rPr lang="hu-HU" altLang="hu-HU" sz="2000" b="1" dirty="0"/>
              <a:t> </a:t>
            </a:r>
            <a:r>
              <a:rPr lang="hu-HU" altLang="hu-HU" sz="2000" dirty="0" err="1"/>
              <a:t>time</a:t>
            </a:r>
            <a:endParaRPr lang="hu-HU" alt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85800" y="4876800"/>
            <a:ext cx="571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 </a:t>
            </a:r>
            <a:r>
              <a:rPr lang="hu-HU" sz="1400" b="1" dirty="0" smtClean="0"/>
              <a:t>             -50                0               50            100            150  </a:t>
            </a:r>
            <a:r>
              <a:rPr lang="hu-HU" sz="1400" dirty="0" smtClean="0"/>
              <a:t>(</a:t>
            </a:r>
            <a:r>
              <a:rPr lang="hu-HU" sz="1400" dirty="0" err="1" smtClean="0"/>
              <a:t>year</a:t>
            </a:r>
            <a:r>
              <a:rPr lang="hu-HU" sz="1400" dirty="0" smtClean="0"/>
              <a:t>)     </a:t>
            </a:r>
            <a:endParaRPr lang="hu-HU" sz="1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5562600" y="5791200"/>
            <a:ext cx="3610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Individual</a:t>
            </a:r>
            <a:r>
              <a:rPr lang="hu-HU" sz="2400" dirty="0" smtClean="0"/>
              <a:t> </a:t>
            </a:r>
            <a:r>
              <a:rPr lang="hu-HU" sz="2400" dirty="0" err="1" smtClean="0"/>
              <a:t>trajectories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endParaRPr lang="hu-HU" sz="2400" dirty="0" smtClean="0"/>
          </a:p>
          <a:p>
            <a:r>
              <a:rPr lang="hu-HU" sz="2400" b="1" dirty="0" err="1">
                <a:solidFill>
                  <a:srgbClr val="C00000"/>
                </a:solidFill>
              </a:rPr>
              <a:t>n</a:t>
            </a:r>
            <a:r>
              <a:rPr lang="hu-HU" sz="2400" b="1" dirty="0" err="1" smtClean="0">
                <a:solidFill>
                  <a:srgbClr val="C00000"/>
                </a:solidFill>
              </a:rPr>
              <a:t>ot</a:t>
            </a:r>
            <a:r>
              <a:rPr lang="hu-HU" sz="2400" dirty="0" smtClean="0"/>
              <a:t> </a:t>
            </a:r>
            <a:r>
              <a:rPr lang="hu-HU" sz="2400" dirty="0" err="1" smtClean="0"/>
              <a:t>representative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963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2"/>
          <a:stretch/>
        </p:blipFill>
        <p:spPr bwMode="auto">
          <a:xfrm>
            <a:off x="0" y="137160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3400" y="3810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Difference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between</a:t>
            </a:r>
            <a:r>
              <a:rPr lang="hu-HU" sz="2400" b="1" dirty="0"/>
              <a:t> </a:t>
            </a:r>
            <a:r>
              <a:rPr lang="hu-HU" sz="2400" b="1" dirty="0" err="1" smtClean="0"/>
              <a:t>snapshot</a:t>
            </a:r>
            <a:r>
              <a:rPr lang="hu-HU" sz="2400" b="1" dirty="0" smtClean="0"/>
              <a:t> </a:t>
            </a:r>
            <a:r>
              <a:rPr lang="hu-HU" sz="2400" b="1" dirty="0" err="1"/>
              <a:t>attractor</a:t>
            </a:r>
            <a:r>
              <a:rPr lang="hu-HU" sz="2400" b="1" dirty="0"/>
              <a:t> </a:t>
            </a:r>
            <a:r>
              <a:rPr lang="hu-HU" sz="2400" b="1" dirty="0" smtClean="0"/>
              <a:t>and </a:t>
            </a:r>
          </a:p>
          <a:p>
            <a:r>
              <a:rPr lang="hu-HU" sz="2400" b="1" dirty="0" smtClean="0"/>
              <a:t>a </a:t>
            </a:r>
            <a:r>
              <a:rPr lang="hu-HU" sz="2400" b="1" dirty="0" err="1"/>
              <a:t>single</a:t>
            </a:r>
            <a:r>
              <a:rPr lang="hu-HU" sz="2400" b="1" dirty="0"/>
              <a:t> </a:t>
            </a:r>
            <a:r>
              <a:rPr lang="hu-HU" sz="2400" b="1" dirty="0" err="1"/>
              <a:t>trajectory</a:t>
            </a:r>
            <a:r>
              <a:rPr lang="hu-HU" sz="2400" b="1" dirty="0"/>
              <a:t> </a:t>
            </a:r>
            <a:r>
              <a:rPr lang="hu-HU" sz="2400" b="1" dirty="0" err="1" smtClean="0"/>
              <a:t>plot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1066800" y="59436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patterns are completely different, and good statistics </a:t>
            </a:r>
            <a:endParaRPr lang="hu-HU" dirty="0" smtClean="0"/>
          </a:p>
          <a:p>
            <a:r>
              <a:rPr lang="en-US" dirty="0" smtClean="0"/>
              <a:t>can </a:t>
            </a:r>
            <a:r>
              <a:rPr lang="en-US" dirty="0"/>
              <a:t>only be obtained in the snapshot view</a:t>
            </a:r>
            <a:r>
              <a:rPr lang="en-US" dirty="0" smtClean="0"/>
              <a:t>..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81000" y="13716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Results projected on the </a:t>
            </a:r>
            <a:r>
              <a:rPr lang="en-US" dirty="0" err="1"/>
              <a:t>x,y</a:t>
            </a:r>
            <a:r>
              <a:rPr lang="en-US" dirty="0"/>
              <a:t> plane for 150 years of climate change</a:t>
            </a:r>
          </a:p>
        </p:txBody>
      </p:sp>
      <p:sp>
        <p:nvSpPr>
          <p:cNvPr id="5" name="Téglalap 4"/>
          <p:cNvSpPr/>
          <p:nvPr/>
        </p:nvSpPr>
        <p:spPr>
          <a:xfrm>
            <a:off x="1066800" y="4840069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snapshot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the midwinter day </a:t>
            </a:r>
            <a:r>
              <a:rPr lang="en-US" dirty="0" smtClean="0"/>
              <a:t>of </a:t>
            </a:r>
            <a:r>
              <a:rPr lang="hu-HU" dirty="0" smtClean="0"/>
              <a:t>an </a:t>
            </a:r>
            <a:r>
              <a:rPr lang="en-US" dirty="0" smtClean="0"/>
              <a:t>intermediate year</a:t>
            </a:r>
            <a:r>
              <a:rPr lang="hu-HU" dirty="0" smtClean="0"/>
              <a:t> (</a:t>
            </a:r>
            <a:r>
              <a:rPr lang="hu-HU" dirty="0" err="1" smtClean="0"/>
              <a:t>year</a:t>
            </a:r>
            <a:r>
              <a:rPr lang="hu-HU" dirty="0" smtClean="0"/>
              <a:t> 75)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029200" y="4840069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sequence of the 150 </a:t>
            </a:r>
            <a:r>
              <a:rPr lang="en-US" dirty="0" smtClean="0"/>
              <a:t>midwinter</a:t>
            </a:r>
            <a:endParaRPr lang="hu-HU" dirty="0" smtClean="0"/>
          </a:p>
          <a:p>
            <a:r>
              <a:rPr lang="en-US" dirty="0" smtClean="0"/>
              <a:t>days </a:t>
            </a:r>
            <a:r>
              <a:rPr lang="en-US" dirty="0"/>
              <a:t>over the investigated period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59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 descr="C_stat_i30w_xe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13583"/>
          <a:stretch/>
        </p:blipFill>
        <p:spPr bwMode="auto">
          <a:xfrm>
            <a:off x="304800" y="1447800"/>
            <a:ext cx="5638800" cy="266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Szövegdoboz 2"/>
          <p:cNvSpPr txBox="1">
            <a:spLocks noChangeArrowheads="1"/>
          </p:cNvSpPr>
          <p:nvPr/>
        </p:nvSpPr>
        <p:spPr bwMode="auto">
          <a:xfrm>
            <a:off x="1524603" y="304800"/>
            <a:ext cx="6377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 b="1" dirty="0" err="1"/>
              <a:t>Comparison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with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temporal</a:t>
            </a:r>
            <a:r>
              <a:rPr lang="hu-HU" altLang="hu-HU" sz="2800" b="1" dirty="0"/>
              <a:t> </a:t>
            </a:r>
            <a:r>
              <a:rPr lang="hu-HU" altLang="hu-HU" sz="2800" b="1" dirty="0" err="1"/>
              <a:t>averages</a:t>
            </a:r>
            <a:endParaRPr lang="hu-HU" altLang="hu-HU" sz="2800" b="1" dirty="0"/>
          </a:p>
        </p:txBody>
      </p:sp>
      <p:sp>
        <p:nvSpPr>
          <p:cNvPr id="31748" name="Szövegdoboz 3"/>
          <p:cNvSpPr txBox="1">
            <a:spLocks noChangeArrowheads="1"/>
          </p:cNvSpPr>
          <p:nvPr/>
        </p:nvSpPr>
        <p:spPr bwMode="auto">
          <a:xfrm>
            <a:off x="6510338" y="1524000"/>
            <a:ext cx="2222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b="1" dirty="0"/>
              <a:t>Black</a:t>
            </a:r>
            <a:r>
              <a:rPr lang="hu-HU" altLang="hu-HU" sz="2000" dirty="0"/>
              <a:t>: </a:t>
            </a:r>
          </a:p>
          <a:p>
            <a:pPr eaLnBrk="1" hangingPunct="1"/>
            <a:r>
              <a:rPr lang="hu-HU" altLang="hu-HU" sz="2000" dirty="0" err="1"/>
              <a:t>snapshot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average</a:t>
            </a:r>
            <a:endParaRPr lang="hu-HU" altLang="hu-HU" sz="2000" dirty="0"/>
          </a:p>
        </p:txBody>
      </p:sp>
      <p:sp>
        <p:nvSpPr>
          <p:cNvPr id="31749" name="Téglalap 4"/>
          <p:cNvSpPr>
            <a:spLocks noChangeArrowheads="1"/>
          </p:cNvSpPr>
          <p:nvPr/>
        </p:nvSpPr>
        <p:spPr bwMode="auto">
          <a:xfrm>
            <a:off x="6553200" y="2514600"/>
            <a:ext cx="2295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b="1" dirty="0" err="1">
                <a:solidFill>
                  <a:srgbClr val="FF0000"/>
                </a:solidFill>
              </a:rPr>
              <a:t>C</a:t>
            </a:r>
            <a:r>
              <a:rPr lang="hu-HU" altLang="hu-HU" sz="2000" b="1" dirty="0" err="1">
                <a:solidFill>
                  <a:srgbClr val="92D050"/>
                </a:solidFill>
              </a:rPr>
              <a:t>o</a:t>
            </a:r>
            <a:r>
              <a:rPr lang="hu-HU" altLang="hu-HU" sz="2000" b="1" dirty="0" err="1">
                <a:solidFill>
                  <a:srgbClr val="0070C0"/>
                </a:solidFill>
              </a:rPr>
              <a:t>l</a:t>
            </a:r>
            <a:r>
              <a:rPr lang="hu-HU" altLang="hu-HU" sz="2000" b="1" dirty="0" err="1"/>
              <a:t>ored</a:t>
            </a:r>
            <a:r>
              <a:rPr lang="hu-HU" altLang="hu-HU" sz="2000" dirty="0"/>
              <a:t>: 30 </a:t>
            </a:r>
            <a:r>
              <a:rPr lang="hu-HU" altLang="hu-HU" sz="2000" dirty="0" err="1"/>
              <a:t>year</a:t>
            </a:r>
            <a:r>
              <a:rPr lang="hu-HU" altLang="hu-HU" sz="2000" dirty="0"/>
              <a:t> </a:t>
            </a:r>
          </a:p>
          <a:p>
            <a:pPr eaLnBrk="1" hangingPunct="1"/>
            <a:r>
              <a:rPr lang="hu-HU" altLang="hu-HU" sz="2000" dirty="0" err="1"/>
              <a:t>temporal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average</a:t>
            </a:r>
            <a:endParaRPr lang="hu-HU" altLang="hu-HU" sz="2000" dirty="0"/>
          </a:p>
          <a:p>
            <a:pPr eaLnBrk="1" hangingPunct="1"/>
            <a:r>
              <a:rPr lang="hu-HU" altLang="hu-HU" sz="2000" dirty="0" err="1"/>
              <a:t>along</a:t>
            </a:r>
            <a:r>
              <a:rPr lang="hu-HU" altLang="hu-HU" sz="2000" dirty="0"/>
              <a:t> 3 </a:t>
            </a:r>
            <a:r>
              <a:rPr lang="hu-HU" altLang="hu-HU" sz="2000" dirty="0" err="1"/>
              <a:t>different</a:t>
            </a:r>
            <a:r>
              <a:rPr lang="hu-HU" altLang="hu-HU" sz="2000" dirty="0"/>
              <a:t> </a:t>
            </a:r>
          </a:p>
          <a:p>
            <a:pPr eaLnBrk="1" hangingPunct="1"/>
            <a:r>
              <a:rPr lang="hu-HU" altLang="hu-HU" sz="2000" dirty="0" err="1"/>
              <a:t>single</a:t>
            </a:r>
            <a:r>
              <a:rPr lang="hu-HU" altLang="hu-HU" sz="2000" dirty="0"/>
              <a:t> </a:t>
            </a:r>
            <a:r>
              <a:rPr lang="hu-HU" altLang="hu-HU" sz="2000" dirty="0" err="1" smtClean="0"/>
              <a:t>realizations</a:t>
            </a:r>
            <a:endParaRPr lang="hu-HU" altLang="hu-HU" sz="2000" dirty="0"/>
          </a:p>
        </p:txBody>
      </p:sp>
      <p:sp>
        <p:nvSpPr>
          <p:cNvPr id="31750" name="Téglalap 5"/>
          <p:cNvSpPr>
            <a:spLocks noChangeArrowheads="1"/>
          </p:cNvSpPr>
          <p:nvPr/>
        </p:nvSpPr>
        <p:spPr bwMode="auto">
          <a:xfrm>
            <a:off x="762000" y="4572000"/>
            <a:ext cx="601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 dirty="0" err="1" smtClean="0"/>
              <a:t>stationary</a:t>
            </a:r>
            <a:r>
              <a:rPr lang="hu-HU" altLang="hu-HU" sz="2000" dirty="0" smtClean="0"/>
              <a:t> </a:t>
            </a:r>
            <a:r>
              <a:rPr lang="hu-HU" altLang="hu-HU" sz="2000" dirty="0" err="1"/>
              <a:t>climate</a:t>
            </a:r>
            <a:r>
              <a:rPr lang="hu-HU" altLang="hu-HU" sz="2000" dirty="0"/>
              <a:t>    </a:t>
            </a:r>
            <a:r>
              <a:rPr lang="hu-HU" altLang="hu-HU" sz="2000" dirty="0" err="1"/>
              <a:t>changing</a:t>
            </a:r>
            <a:r>
              <a:rPr lang="hu-HU" altLang="hu-HU" sz="2000" dirty="0"/>
              <a:t> </a:t>
            </a:r>
            <a:r>
              <a:rPr lang="hu-HU" altLang="hu-HU" sz="2000" dirty="0" err="1"/>
              <a:t>climate</a:t>
            </a:r>
            <a:endParaRPr lang="hu-HU" altLang="hu-HU" sz="2000" dirty="0"/>
          </a:p>
          <a:p>
            <a:pPr eaLnBrk="1" hangingPunct="1"/>
            <a:r>
              <a:rPr lang="hu-HU" altLang="hu-HU" sz="2000" dirty="0" err="1"/>
              <a:t>ergodic</a:t>
            </a:r>
            <a:r>
              <a:rPr lang="hu-HU" altLang="hu-HU" sz="2000" dirty="0"/>
              <a:t>                    </a:t>
            </a:r>
            <a:r>
              <a:rPr lang="hu-HU" altLang="hu-HU" sz="2000" dirty="0" err="1"/>
              <a:t>nonergodic</a:t>
            </a:r>
            <a:endParaRPr lang="hu-HU" altLang="hu-HU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66800" y="41910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 </a:t>
            </a:r>
            <a:r>
              <a:rPr lang="hu-HU" sz="1400" b="1" dirty="0" smtClean="0"/>
              <a:t>             -50                0                50              100            150  </a:t>
            </a:r>
            <a:r>
              <a:rPr lang="hu-HU" sz="1400" dirty="0" smtClean="0"/>
              <a:t>(</a:t>
            </a:r>
            <a:r>
              <a:rPr lang="hu-HU" sz="1400" dirty="0" err="1" smtClean="0"/>
              <a:t>year</a:t>
            </a:r>
            <a:r>
              <a:rPr lang="hu-HU" sz="1400" dirty="0" smtClean="0"/>
              <a:t>)     </a:t>
            </a:r>
            <a:endParaRPr lang="hu-HU" sz="1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386474" y="5334000"/>
            <a:ext cx="875752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30-year </a:t>
            </a:r>
            <a:r>
              <a:rPr lang="hu-HU" sz="2000" dirty="0" err="1" smtClean="0"/>
              <a:t>temporal</a:t>
            </a:r>
            <a:r>
              <a:rPr lang="hu-HU" sz="2000" dirty="0" smtClean="0"/>
              <a:t> </a:t>
            </a:r>
            <a:r>
              <a:rPr lang="hu-HU" sz="2000" dirty="0" err="1" smtClean="0"/>
              <a:t>averages</a:t>
            </a:r>
            <a:r>
              <a:rPr lang="hu-HU" sz="2000" dirty="0" smtClean="0"/>
              <a:t> </a:t>
            </a:r>
            <a:r>
              <a:rPr lang="hu-HU" sz="2000" dirty="0" err="1" smtClean="0"/>
              <a:t>differ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ensemble</a:t>
            </a:r>
            <a:r>
              <a:rPr lang="hu-HU" sz="2000" dirty="0" smtClean="0"/>
              <a:t> </a:t>
            </a:r>
            <a:r>
              <a:rPr lang="hu-HU" sz="2000" dirty="0" err="1" smtClean="0"/>
              <a:t>average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even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in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the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u-HU" sz="2000" b="1" dirty="0" err="1">
                <a:solidFill>
                  <a:srgbClr val="FF0000"/>
                </a:solidFill>
              </a:rPr>
              <a:t>e</a:t>
            </a:r>
            <a:r>
              <a:rPr lang="hu-HU" sz="2000" b="1" dirty="0" err="1" smtClean="0">
                <a:solidFill>
                  <a:srgbClr val="FF0000"/>
                </a:solidFill>
              </a:rPr>
              <a:t>rgodic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</a:rPr>
              <a:t>regime</a:t>
            </a:r>
            <a:r>
              <a:rPr lang="hu-HU" sz="2000" dirty="0" smtClean="0"/>
              <a:t> </a:t>
            </a:r>
            <a:r>
              <a:rPr lang="hu-HU" sz="2000" dirty="0" err="1" smtClean="0"/>
              <a:t>since</a:t>
            </a:r>
            <a:r>
              <a:rPr lang="hu-HU" sz="2000" dirty="0" smtClean="0"/>
              <a:t> </a:t>
            </a:r>
            <a:r>
              <a:rPr lang="hu-HU" sz="2000" dirty="0" err="1" smtClean="0"/>
              <a:t>ergodic</a:t>
            </a:r>
            <a:r>
              <a:rPr lang="hu-HU" sz="2000" dirty="0" smtClean="0"/>
              <a:t> </a:t>
            </a:r>
            <a:r>
              <a:rPr lang="hu-HU" sz="2000" dirty="0" err="1" smtClean="0"/>
              <a:t>hypothesis</a:t>
            </a:r>
            <a:r>
              <a:rPr lang="hu-HU" sz="2000" dirty="0" smtClean="0"/>
              <a:t> </a:t>
            </a:r>
            <a:r>
              <a:rPr lang="hu-HU" sz="2000" dirty="0" err="1" smtClean="0"/>
              <a:t>holds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long</a:t>
            </a:r>
            <a:r>
              <a:rPr lang="hu-HU" sz="2000" dirty="0" smtClean="0"/>
              <a:t> </a:t>
            </a:r>
            <a:r>
              <a:rPr lang="hu-HU" sz="2000" dirty="0" err="1" smtClean="0"/>
              <a:t>time</a:t>
            </a:r>
            <a:r>
              <a:rPr lang="hu-HU" sz="2000" dirty="0" smtClean="0"/>
              <a:t> limit </a:t>
            </a:r>
            <a:r>
              <a:rPr lang="hu-HU" sz="2000" dirty="0" err="1" smtClean="0"/>
              <a:t>only</a:t>
            </a:r>
            <a:r>
              <a:rPr lang="hu-HU" sz="2000" dirty="0" smtClean="0"/>
              <a:t>. </a:t>
            </a:r>
          </a:p>
          <a:p>
            <a:pPr eaLnBrk="1" hangingPunct="1"/>
            <a:r>
              <a:rPr lang="hu-HU" altLang="hu-HU" sz="22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u-HU" altLang="hu-HU" sz="2200" dirty="0" err="1" smtClean="0">
                <a:latin typeface="Times New Roman" pitchFamily="18" charset="0"/>
                <a:cs typeface="Times New Roman" pitchFamily="18" charset="0"/>
              </a:rPr>
              <a:t>ensemble</a:t>
            </a:r>
            <a:r>
              <a:rPr lang="hu-HU" alt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2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alt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200" dirty="0" err="1" smtClean="0">
                <a:latin typeface="Times New Roman" pitchFamily="18" charset="0"/>
                <a:cs typeface="Times New Roman" pitchFamily="18" charset="0"/>
              </a:rPr>
              <a:t>strongly</a:t>
            </a:r>
            <a:r>
              <a:rPr lang="hu-HU" alt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</a:t>
            </a:r>
            <a:r>
              <a:rPr lang="hu-HU" altLang="hu-H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200" dirty="0" err="1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hu-HU" altLang="hu-H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2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altLang="hu-HU" sz="2200" dirty="0">
                <a:latin typeface="Times New Roman" pitchFamily="18" charset="0"/>
                <a:cs typeface="Times New Roman" pitchFamily="18" charset="0"/>
              </a:rPr>
              <a:t> 30-year </a:t>
            </a:r>
            <a:r>
              <a:rPr lang="hu-HU" altLang="hu-HU" sz="2200" dirty="0" err="1" smtClean="0">
                <a:latin typeface="Times New Roman" pitchFamily="18" charset="0"/>
                <a:cs typeface="Times New Roman" pitchFamily="18" charset="0"/>
              </a:rPr>
              <a:t>temporal</a:t>
            </a:r>
            <a:endParaRPr lang="hu-HU" alt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hu-HU" altLang="hu-HU" sz="22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altLang="hu-H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hu-HU" altLang="hu-HU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hu-HU" altLang="hu-H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90600" y="914400"/>
            <a:ext cx="734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Temporal</a:t>
            </a:r>
            <a:r>
              <a:rPr lang="hu-HU" sz="2000" dirty="0" smtClean="0"/>
              <a:t> </a:t>
            </a:r>
            <a:r>
              <a:rPr lang="hu-HU" sz="2000" dirty="0" err="1" smtClean="0"/>
              <a:t>averge</a:t>
            </a:r>
            <a:r>
              <a:rPr lang="hu-HU" sz="2000" dirty="0" smtClean="0"/>
              <a:t> is </a:t>
            </a:r>
            <a:r>
              <a:rPr lang="hu-HU" sz="2000" dirty="0" err="1" smtClean="0"/>
              <a:t>taken</a:t>
            </a:r>
            <a:r>
              <a:rPr lang="hu-HU" sz="2000" dirty="0" smtClean="0"/>
              <a:t> over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last</a:t>
            </a:r>
            <a:r>
              <a:rPr lang="hu-HU" sz="2000" dirty="0" smtClean="0"/>
              <a:t> 30 </a:t>
            </a:r>
            <a:r>
              <a:rPr lang="hu-HU" sz="2000" dirty="0" err="1" smtClean="0"/>
              <a:t>years</a:t>
            </a:r>
            <a:r>
              <a:rPr lang="hu-HU" sz="2000" dirty="0" smtClean="0"/>
              <a:t> </a:t>
            </a:r>
            <a:r>
              <a:rPr lang="hu-HU" sz="2000" dirty="0" err="1" smtClean="0"/>
              <a:t>as</a:t>
            </a:r>
            <a:r>
              <a:rPr lang="hu-HU" sz="2000" dirty="0" smtClean="0"/>
              <a:t> </a:t>
            </a:r>
            <a:r>
              <a:rPr lang="hu-HU" sz="2000" dirty="0" err="1" smtClean="0"/>
              <a:t>usual</a:t>
            </a:r>
            <a:r>
              <a:rPr lang="hu-HU" sz="2000" dirty="0" smtClean="0"/>
              <a:t> </a:t>
            </a:r>
            <a:r>
              <a:rPr lang="hu-HU" sz="2000" dirty="0" err="1" smtClean="0"/>
              <a:t>today</a:t>
            </a:r>
            <a:r>
              <a:rPr lang="hu-HU" sz="2000" dirty="0" smtClean="0"/>
              <a:t>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228600" y="686574"/>
            <a:ext cx="89154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hu-HU" altLang="hu-HU" sz="2800" b="1" dirty="0" err="1" smtClean="0"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hu-HU" altLang="hu-HU" sz="2800" b="1" dirty="0" err="1" smtClean="0"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800" b="1" dirty="0" err="1" smtClean="0"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endParaRPr lang="hu-HU" altLang="hu-HU" sz="28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smtClean="0"/>
              <a:t>C</a:t>
            </a:r>
            <a:r>
              <a:rPr lang="en-US" sz="2000" dirty="0" err="1" smtClean="0"/>
              <a:t>limate</a:t>
            </a:r>
            <a:r>
              <a:rPr lang="en-US" sz="2000" dirty="0" smtClean="0"/>
              <a:t> change can be seen as the evolution</a:t>
            </a:r>
          </a:p>
          <a:p>
            <a:r>
              <a:rPr lang="en-US" sz="2000" dirty="0" smtClean="0"/>
              <a:t>of snapshot attractor</a:t>
            </a:r>
            <a:r>
              <a:rPr lang="hu-HU" sz="2000" dirty="0" smtClean="0"/>
              <a:t> and </a:t>
            </a:r>
            <a:r>
              <a:rPr lang="hu-HU" sz="2000" dirty="0" err="1" smtClean="0"/>
              <a:t>its</a:t>
            </a:r>
            <a:r>
              <a:rPr lang="hu-HU" sz="2000" dirty="0" smtClean="0"/>
              <a:t> </a:t>
            </a:r>
            <a:r>
              <a:rPr lang="hu-HU" sz="2000" dirty="0" err="1" smtClean="0"/>
              <a:t>natural</a:t>
            </a:r>
            <a:r>
              <a:rPr lang="hu-HU" sz="2000" dirty="0" smtClean="0"/>
              <a:t> </a:t>
            </a:r>
            <a:r>
              <a:rPr lang="hu-HU" sz="2000" dirty="0" err="1" smtClean="0"/>
              <a:t>measure</a:t>
            </a:r>
            <a:endParaRPr lang="en-US" sz="2000" dirty="0" smtClean="0"/>
          </a:p>
          <a:p>
            <a:endParaRPr lang="hu-HU" sz="2000" dirty="0" smtClean="0"/>
          </a:p>
          <a:p>
            <a:r>
              <a:rPr lang="hu-HU" sz="2000" dirty="0" err="1" smtClean="0"/>
              <a:t>Trends</a:t>
            </a:r>
            <a:r>
              <a:rPr lang="hu-HU" sz="2000" dirty="0" smtClean="0"/>
              <a:t> </a:t>
            </a:r>
            <a:r>
              <a:rPr lang="hu-HU" sz="2000" dirty="0" err="1" smtClean="0"/>
              <a:t>in</a:t>
            </a:r>
            <a:r>
              <a:rPr lang="hu-HU" sz="2000" dirty="0" smtClean="0"/>
              <a:t> 30-year </a:t>
            </a:r>
            <a:r>
              <a:rPr lang="hu-HU" sz="2000" dirty="0" err="1" smtClean="0"/>
              <a:t>averages</a:t>
            </a:r>
            <a:r>
              <a:rPr lang="hu-HU" sz="2000" dirty="0" smtClean="0"/>
              <a:t> </a:t>
            </a:r>
            <a:r>
              <a:rPr lang="hu-HU" sz="2000" dirty="0" err="1" smtClean="0"/>
              <a:t>do</a:t>
            </a:r>
            <a:r>
              <a:rPr lang="hu-HU" sz="2000" dirty="0" smtClean="0"/>
              <a:t>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necessarily</a:t>
            </a:r>
            <a:r>
              <a:rPr lang="hu-HU" sz="2000" dirty="0" smtClean="0"/>
              <a:t> </a:t>
            </a:r>
            <a:r>
              <a:rPr lang="hu-HU" sz="2000" dirty="0" err="1" smtClean="0"/>
              <a:t>indicate</a:t>
            </a:r>
            <a:r>
              <a:rPr lang="hu-HU" sz="2000" dirty="0" smtClean="0"/>
              <a:t> </a:t>
            </a:r>
            <a:r>
              <a:rPr lang="hu-HU" sz="2000" dirty="0" err="1" smtClean="0"/>
              <a:t>climate</a:t>
            </a:r>
            <a:r>
              <a:rPr lang="hu-HU" sz="2000" dirty="0" smtClean="0"/>
              <a:t> </a:t>
            </a:r>
            <a:r>
              <a:rPr lang="hu-HU" sz="2000" dirty="0" err="1" smtClean="0"/>
              <a:t>change</a:t>
            </a:r>
            <a:r>
              <a:rPr lang="hu-HU" sz="2000" dirty="0" smtClean="0"/>
              <a:t> </a:t>
            </a:r>
            <a:r>
              <a:rPr lang="hu-HU" sz="2000" dirty="0" err="1" smtClean="0"/>
              <a:t>since</a:t>
            </a:r>
            <a:r>
              <a:rPr lang="hu-HU" sz="2000" dirty="0" smtClean="0"/>
              <a:t> </a:t>
            </a:r>
            <a:r>
              <a:rPr lang="hu-HU" sz="2000" dirty="0" err="1" smtClean="0"/>
              <a:t>any</a:t>
            </a:r>
            <a:r>
              <a:rPr lang="hu-HU" sz="2000" dirty="0" smtClean="0"/>
              <a:t> </a:t>
            </a:r>
            <a:r>
              <a:rPr lang="hu-HU" sz="2000" dirty="0" err="1" smtClean="0"/>
              <a:t>individual</a:t>
            </a:r>
            <a:r>
              <a:rPr lang="hu-HU" sz="2000" dirty="0" smtClean="0"/>
              <a:t> </a:t>
            </a:r>
            <a:r>
              <a:rPr lang="hu-HU" sz="2000" dirty="0" err="1" smtClean="0"/>
              <a:t>trajectories</a:t>
            </a:r>
            <a:r>
              <a:rPr lang="hu-HU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</a:t>
            </a:r>
            <a:r>
              <a:rPr lang="hu-HU" sz="2000" dirty="0" err="1" smtClean="0"/>
              <a:t>not</a:t>
            </a:r>
            <a:r>
              <a:rPr lang="hu-HU" sz="2000" dirty="0" smtClean="0"/>
              <a:t> </a:t>
            </a:r>
            <a:r>
              <a:rPr lang="hu-HU" sz="2000" dirty="0" err="1" smtClean="0"/>
              <a:t>representative</a:t>
            </a:r>
            <a:r>
              <a:rPr lang="hu-HU" sz="2000" dirty="0" smtClean="0"/>
              <a:t> </a:t>
            </a:r>
            <a:endParaRPr lang="en-US" sz="2000" dirty="0" smtClean="0"/>
          </a:p>
          <a:p>
            <a:pPr eaLnBrk="1" hangingPunct="1"/>
            <a:endParaRPr lang="hu-HU" altLang="hu-H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hu-HU" altLang="hu-HU" sz="2000" dirty="0" smtClean="0">
                <a:latin typeface="+mn-lt"/>
                <a:cs typeface="Times New Roman" pitchFamily="18" charset="0"/>
              </a:rPr>
              <a:t>The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snaphsot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/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ensemble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view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can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be a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new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tool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in</a:t>
            </a:r>
            <a:endParaRPr lang="hu-HU" altLang="hu-HU" sz="2000" dirty="0" smtClean="0">
              <a:latin typeface="+mn-lt"/>
              <a:cs typeface="Times New Roman" pitchFamily="18" charset="0"/>
            </a:endParaRPr>
          </a:p>
          <a:p>
            <a:pPr eaLnBrk="1" hangingPunct="1"/>
            <a:r>
              <a:rPr lang="hu-HU" altLang="hu-HU" sz="2000" dirty="0" err="1" smtClean="0">
                <a:latin typeface="+mn-lt"/>
                <a:cs typeface="Times New Roman" pitchFamily="18" charset="0"/>
              </a:rPr>
              <a:t>numerical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climate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  <a:r>
              <a:rPr lang="hu-HU" altLang="hu-HU" sz="2000" dirty="0" err="1" smtClean="0">
                <a:latin typeface="+mn-lt"/>
                <a:cs typeface="Times New Roman" pitchFamily="18" charset="0"/>
              </a:rPr>
              <a:t>prediction</a:t>
            </a:r>
            <a:r>
              <a:rPr lang="hu-HU" altLang="hu-HU" sz="2000" dirty="0" smtClean="0">
                <a:latin typeface="+mn-lt"/>
                <a:cs typeface="Times New Roman" pitchFamily="18" charset="0"/>
              </a:rPr>
              <a:t> </a:t>
            </a:r>
          </a:p>
          <a:p>
            <a:pPr eaLnBrk="1" hangingPunct="1"/>
            <a:endParaRPr lang="hu-HU" altLang="hu-H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Bódai, Tél, Chaos 22, 023110 (2012)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Bódai, Károlyi, Tél,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RevE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87, 022822 (2013). </a:t>
            </a:r>
          </a:p>
          <a:p>
            <a:pPr eaLnBrk="1" hangingPunct="1"/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Drótos, Bódai, Tél, J. </a:t>
            </a:r>
            <a:r>
              <a:rPr lang="hu-HU" alt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hu-HU" alt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28, 3275 (2015) </a:t>
            </a:r>
            <a:endParaRPr lang="hu-HU" altLang="hu-H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41259"/>
            <a:ext cx="4876800" cy="364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3505200"/>
            <a:ext cx="4776788" cy="3415880"/>
          </a:xfrm>
          <a:prstGeom prst="rect">
            <a:avLst/>
          </a:prstGeom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228600" y="846653"/>
            <a:ext cx="9116598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 dirty="0" smtClean="0"/>
              <a:t>       </a:t>
            </a:r>
            <a:r>
              <a:rPr lang="hu-HU" altLang="hu-HU" sz="2400" b="1" dirty="0" err="1" smtClean="0"/>
              <a:t>Results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in</a:t>
            </a:r>
            <a:r>
              <a:rPr lang="hu-HU" altLang="hu-HU" sz="2400" b="1" dirty="0" smtClean="0"/>
              <a:t> a </a:t>
            </a:r>
            <a:r>
              <a:rPr lang="hu-HU" altLang="hu-HU" sz="2400" b="1" dirty="0" err="1" smtClean="0"/>
              <a:t>high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degree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freedom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climate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model</a:t>
            </a:r>
            <a:endParaRPr lang="hu-HU" altLang="hu-HU" sz="2400" b="1" dirty="0"/>
          </a:p>
          <a:p>
            <a:pPr eaLnBrk="1" hangingPunct="1"/>
            <a:endParaRPr lang="hu-HU" altLang="hu-HU" dirty="0"/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 </a:t>
            </a:r>
            <a:r>
              <a:rPr lang="hu-HU" altLang="hu-HU" dirty="0" smtClean="0"/>
              <a:t>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Planet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Simulator</a:t>
            </a:r>
            <a:r>
              <a:rPr lang="hu-HU" altLang="hu-HU" sz="2000" dirty="0" smtClean="0"/>
              <a:t>: </a:t>
            </a:r>
            <a:r>
              <a:rPr lang="hu-HU" altLang="hu-HU" sz="2000" dirty="0" err="1" smtClean="0"/>
              <a:t>developed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by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the</a:t>
            </a:r>
            <a:r>
              <a:rPr lang="hu-HU" altLang="hu-HU" sz="2000" dirty="0" smtClean="0"/>
              <a:t> University of Hamburg, </a:t>
            </a:r>
            <a:r>
              <a:rPr lang="hu-HU" altLang="hu-HU" sz="2000" dirty="0" err="1" smtClean="0"/>
              <a:t>freely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available</a:t>
            </a:r>
            <a:endParaRPr lang="hu-HU" altLang="hu-HU" sz="2000" dirty="0"/>
          </a:p>
          <a:p>
            <a:pPr eaLnBrk="1" hangingPunct="1">
              <a:buFont typeface="Arial" charset="0"/>
              <a:buChar char="•"/>
            </a:pPr>
            <a:r>
              <a:rPr lang="hu-HU" altLang="hu-HU" sz="2000" dirty="0"/>
              <a:t>  </a:t>
            </a:r>
            <a:r>
              <a:rPr lang="hu-HU" altLang="hu-HU" sz="2000" dirty="0" err="1" smtClean="0"/>
              <a:t>Number</a:t>
            </a:r>
            <a:r>
              <a:rPr lang="hu-HU" altLang="hu-HU" sz="2000" dirty="0" smtClean="0"/>
              <a:t> of </a:t>
            </a:r>
            <a:r>
              <a:rPr lang="hu-HU" altLang="hu-HU" sz="2000" dirty="0" err="1" smtClean="0"/>
              <a:t>the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degrees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of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freedom</a:t>
            </a:r>
            <a:r>
              <a:rPr lang="hu-HU" altLang="hu-HU" sz="2000" dirty="0" smtClean="0"/>
              <a:t>: 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10</a:t>
            </a:r>
            <a:r>
              <a:rPr lang="hu-HU" altLang="hu-HU" sz="2000" b="1" baseline="30000" dirty="0" smtClean="0">
                <a:solidFill>
                  <a:srgbClr val="C00000"/>
                </a:solidFill>
              </a:rPr>
              <a:t>5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sz="2000" dirty="0"/>
              <a:t> 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Several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interesting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fields</a:t>
            </a:r>
            <a:r>
              <a:rPr lang="hu-HU" altLang="hu-HU" sz="2000" dirty="0" smtClean="0"/>
              <a:t> (</a:t>
            </a:r>
            <a:r>
              <a:rPr lang="hu-HU" altLang="hu-HU" sz="2000" dirty="0" err="1" smtClean="0"/>
              <a:t>temperature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windspeed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pressure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etc</a:t>
            </a:r>
            <a:r>
              <a:rPr lang="hu-HU" altLang="hu-HU" sz="2000" dirty="0" smtClean="0"/>
              <a:t>) </a:t>
            </a:r>
            <a:r>
              <a:rPr lang="hu-HU" altLang="hu-HU" sz="2000" dirty="0" err="1" smtClean="0"/>
              <a:t>available</a:t>
            </a:r>
            <a:r>
              <a:rPr lang="hu-HU" altLang="hu-HU" sz="2000" dirty="0" smtClean="0"/>
              <a:t>   </a:t>
            </a:r>
            <a:endParaRPr lang="hu-HU" altLang="hu-HU" sz="2000" baseline="30000" dirty="0">
              <a:solidFill>
                <a:srgbClr val="BF010F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hu-HU" altLang="hu-HU" sz="2000" dirty="0" smtClean="0"/>
              <a:t>  The </a:t>
            </a:r>
            <a:r>
              <a:rPr lang="hu-HU" altLang="hu-HU" sz="2000" dirty="0" err="1" smtClean="0"/>
              <a:t>aim</a:t>
            </a:r>
            <a:r>
              <a:rPr lang="hu-HU" altLang="hu-HU" sz="2000" dirty="0" smtClean="0"/>
              <a:t> of </a:t>
            </a:r>
            <a:r>
              <a:rPr lang="hu-HU" altLang="hu-HU" sz="2000" dirty="0" err="1" smtClean="0"/>
              <a:t>the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use</a:t>
            </a:r>
            <a:r>
              <a:rPr lang="hu-HU" altLang="hu-HU" sz="2000" dirty="0" smtClean="0"/>
              <a:t> of </a:t>
            </a:r>
            <a:r>
              <a:rPr lang="hu-HU" altLang="hu-HU" sz="2000" dirty="0" err="1" smtClean="0"/>
              <a:t>this</a:t>
            </a:r>
            <a:r>
              <a:rPr lang="hu-HU" altLang="hu-HU" sz="2000" dirty="0" smtClean="0"/>
              <a:t> program is </a:t>
            </a:r>
            <a:r>
              <a:rPr lang="hu-HU" altLang="hu-HU" sz="2000" dirty="0" err="1" smtClean="0"/>
              <a:t>conceptual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we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do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not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intend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to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predict</a:t>
            </a:r>
            <a:r>
              <a:rPr lang="hu-HU" altLang="hu-HU" sz="2000" dirty="0" smtClean="0"/>
              <a:t> </a:t>
            </a:r>
          </a:p>
          <a:p>
            <a:pPr eaLnBrk="1" hangingPunct="1"/>
            <a:r>
              <a:rPr lang="hu-HU" altLang="hu-HU" sz="2000" dirty="0"/>
              <a:t> </a:t>
            </a:r>
            <a:r>
              <a:rPr lang="hu-HU" altLang="hu-HU" sz="2000" dirty="0" smtClean="0"/>
              <a:t>   </a:t>
            </a:r>
            <a:r>
              <a:rPr lang="hu-HU" altLang="hu-HU" sz="2000" dirty="0" err="1" smtClean="0"/>
              <a:t>anything</a:t>
            </a:r>
            <a:r>
              <a:rPr lang="hu-HU" altLang="hu-HU" sz="2000" dirty="0" smtClean="0"/>
              <a:t>.</a:t>
            </a:r>
            <a:endParaRPr lang="hu-HU" altLang="hu-HU" sz="2000" dirty="0"/>
          </a:p>
        </p:txBody>
      </p:sp>
      <p:cxnSp>
        <p:nvCxnSpPr>
          <p:cNvPr id="16" name="Egyenes összekötő 15"/>
          <p:cNvCxnSpPr/>
          <p:nvPr/>
        </p:nvCxnSpPr>
        <p:spPr>
          <a:xfrm>
            <a:off x="5410200" y="5105400"/>
            <a:ext cx="1828800" cy="762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3" descr="004_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" y="12192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657600" y="68580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581" name="Szövegdoboz 3"/>
          <p:cNvSpPr txBox="1">
            <a:spLocks noChangeArrowheads="1"/>
          </p:cNvSpPr>
          <p:nvPr/>
        </p:nvSpPr>
        <p:spPr bwMode="auto">
          <a:xfrm>
            <a:off x="2133600" y="376535"/>
            <a:ext cx="494558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 b="1" dirty="0" smtClean="0"/>
              <a:t>A </a:t>
            </a:r>
            <a:r>
              <a:rPr lang="hu-HU" altLang="hu-HU" sz="2800" b="1" dirty="0" err="1" smtClean="0"/>
              <a:t>sample</a:t>
            </a:r>
            <a:r>
              <a:rPr lang="hu-HU" altLang="hu-HU" sz="2800" b="1" dirty="0" smtClean="0"/>
              <a:t>: air </a:t>
            </a:r>
            <a:r>
              <a:rPr lang="hu-HU" altLang="hu-HU" sz="2800" b="1" dirty="0" err="1" smtClean="0"/>
              <a:t>temperature</a:t>
            </a:r>
            <a:r>
              <a:rPr lang="hu-HU" altLang="hu-HU" sz="2800" b="1" dirty="0" smtClean="0"/>
              <a:t>, </a:t>
            </a:r>
            <a:endParaRPr lang="hu-HU" altLang="hu-HU" sz="2400" b="1" dirty="0" smtClean="0"/>
          </a:p>
          <a:p>
            <a:pPr eaLnBrk="1" hangingPunct="1"/>
            <a:r>
              <a:rPr lang="hu-HU" altLang="hu-HU" sz="2400" b="1" dirty="0" smtClean="0"/>
              <a:t>          </a:t>
            </a:r>
            <a:r>
              <a:rPr lang="hu-HU" altLang="hu-HU" sz="2400" b="1" dirty="0" err="1" smtClean="0"/>
              <a:t>all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fields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are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turbulent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997141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09800" y="685799"/>
            <a:ext cx="5427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basic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fact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climate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change</a:t>
            </a:r>
            <a:r>
              <a:rPr lang="hu-HU" sz="2800" b="1" dirty="0" smtClean="0"/>
              <a:t> 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33762" y="5867400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Carbon</a:t>
            </a:r>
            <a:r>
              <a:rPr lang="hu-HU" dirty="0" smtClean="0"/>
              <a:t> </a:t>
            </a:r>
            <a:r>
              <a:rPr lang="hu-HU" dirty="0" err="1" smtClean="0"/>
              <a:t>Dioxide</a:t>
            </a:r>
            <a:r>
              <a:rPr lang="hu-HU" dirty="0" smtClean="0"/>
              <a:t> </a:t>
            </a:r>
            <a:r>
              <a:rPr lang="hu-HU" dirty="0" err="1" smtClean="0"/>
              <a:t>content</a:t>
            </a:r>
            <a:r>
              <a:rPr lang="hu-HU" dirty="0" smtClean="0"/>
              <a:t>  </a:t>
            </a:r>
            <a:r>
              <a:rPr lang="hu-HU" b="1" dirty="0" err="1" smtClean="0">
                <a:solidFill>
                  <a:srgbClr val="FF0000"/>
                </a:solidFill>
              </a:rPr>
              <a:t>increases</a:t>
            </a:r>
            <a:r>
              <a:rPr lang="hu-HU" b="1" dirty="0" smtClean="0">
                <a:solidFill>
                  <a:srgbClr val="FF0000"/>
                </a:solidFill>
              </a:rPr>
              <a:t> .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decrease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</a:p>
          <a:p>
            <a:r>
              <a:rPr lang="hu-HU" dirty="0" err="1"/>
              <a:t>t</a:t>
            </a:r>
            <a:r>
              <a:rPr lang="hu-HU" dirty="0" err="1" smtClean="0"/>
              <a:t>emperature</a:t>
            </a:r>
            <a:r>
              <a:rPr lang="hu-HU" dirty="0" smtClean="0"/>
              <a:t> </a:t>
            </a:r>
            <a:r>
              <a:rPr lang="hu-HU" dirty="0" err="1" smtClean="0"/>
              <a:t>contrast</a:t>
            </a:r>
            <a:r>
              <a:rPr lang="hu-HU" dirty="0" smtClean="0"/>
              <a:t> </a:t>
            </a:r>
            <a:r>
              <a:rPr lang="hu-HU" dirty="0" err="1" smtClean="0"/>
              <a:t>discussed</a:t>
            </a:r>
            <a:r>
              <a:rPr lang="hu-HU" dirty="0" smtClean="0"/>
              <a:t> </a:t>
            </a:r>
            <a:r>
              <a:rPr lang="hu-HU" dirty="0" err="1" smtClean="0"/>
              <a:t>earlier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384300"/>
            <a:ext cx="6350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4800" y="685800"/>
            <a:ext cx="890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direct</a:t>
            </a:r>
            <a:r>
              <a:rPr lang="hu-HU" sz="2800" b="1" dirty="0" smtClean="0"/>
              <a:t> CO</a:t>
            </a:r>
            <a:r>
              <a:rPr lang="hu-HU" sz="2800" b="1" baseline="-25000" dirty="0" smtClean="0"/>
              <a:t>2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forcing</a:t>
            </a:r>
            <a:r>
              <a:rPr lang="hu-HU" sz="2800" b="1" dirty="0" smtClean="0"/>
              <a:t> is </a:t>
            </a:r>
            <a:r>
              <a:rPr lang="hu-HU" sz="2800" b="1" dirty="0" err="1" smtClean="0"/>
              <a:t>possible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Planet</a:t>
            </a:r>
            <a:r>
              <a:rPr lang="hu-HU" sz="2800" b="1" dirty="0"/>
              <a:t> </a:t>
            </a:r>
            <a:r>
              <a:rPr lang="hu-HU" sz="2800" b="1" dirty="0" smtClean="0"/>
              <a:t>Simulator</a:t>
            </a:r>
            <a:endParaRPr lang="hu-H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28519" r="19075" b="17407"/>
          <a:stretch/>
        </p:blipFill>
        <p:spPr bwMode="auto">
          <a:xfrm>
            <a:off x="1447800" y="2097420"/>
            <a:ext cx="6462766" cy="35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800" y="1524000"/>
            <a:ext cx="8744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The </a:t>
            </a:r>
            <a:r>
              <a:rPr lang="hu-HU" sz="2000" dirty="0" err="1" smtClean="0"/>
              <a:t>scenario</a:t>
            </a:r>
            <a:r>
              <a:rPr lang="hu-HU" sz="2000" dirty="0" smtClean="0"/>
              <a:t> </a:t>
            </a:r>
            <a:r>
              <a:rPr lang="hu-HU" sz="2000" dirty="0" err="1" smtClean="0"/>
              <a:t>taken</a:t>
            </a:r>
            <a:r>
              <a:rPr lang="hu-HU" sz="2000" dirty="0" smtClean="0"/>
              <a:t> </a:t>
            </a:r>
            <a:r>
              <a:rPr lang="hu-HU" sz="2000" dirty="0" err="1" smtClean="0"/>
              <a:t>by</a:t>
            </a:r>
            <a:r>
              <a:rPr lang="hu-HU" sz="2000" dirty="0" smtClean="0"/>
              <a:t> </a:t>
            </a:r>
            <a:r>
              <a:rPr lang="hu-HU" sz="2000" dirty="0" err="1" smtClean="0"/>
              <a:t>us</a:t>
            </a:r>
            <a:r>
              <a:rPr lang="hu-HU" sz="2000" dirty="0" smtClean="0"/>
              <a:t> </a:t>
            </a:r>
            <a:r>
              <a:rPr lang="hu-HU" sz="2000" b="1" dirty="0" smtClean="0">
                <a:solidFill>
                  <a:srgbClr val="00B050"/>
                </a:solidFill>
              </a:rPr>
              <a:t>Herein, </a:t>
            </a:r>
            <a:r>
              <a:rPr lang="hu-HU" sz="2000" b="1" dirty="0" err="1" smtClean="0">
                <a:solidFill>
                  <a:srgbClr val="00B050"/>
                </a:solidFill>
              </a:rPr>
              <a:t>Márfy</a:t>
            </a:r>
            <a:r>
              <a:rPr lang="hu-HU" sz="2000" b="1" dirty="0" smtClean="0">
                <a:solidFill>
                  <a:srgbClr val="00B050"/>
                </a:solidFill>
              </a:rPr>
              <a:t>, Drótos, Tél, J. </a:t>
            </a:r>
            <a:r>
              <a:rPr lang="hu-HU" sz="2000" b="1" dirty="0" err="1" smtClean="0">
                <a:solidFill>
                  <a:srgbClr val="00B050"/>
                </a:solidFill>
              </a:rPr>
              <a:t>Climate</a:t>
            </a:r>
            <a:r>
              <a:rPr lang="hu-HU" sz="2000" b="1" dirty="0" smtClean="0">
                <a:solidFill>
                  <a:srgbClr val="00B050"/>
                </a:solidFill>
              </a:rPr>
              <a:t>, </a:t>
            </a:r>
            <a:r>
              <a:rPr lang="hu-HU" sz="2000" b="1" dirty="0" err="1" smtClean="0">
                <a:solidFill>
                  <a:srgbClr val="00B050"/>
                </a:solidFill>
              </a:rPr>
              <a:t>in</a:t>
            </a:r>
            <a:r>
              <a:rPr lang="hu-HU" sz="2000" b="1" dirty="0" smtClean="0">
                <a:solidFill>
                  <a:srgbClr val="00B050"/>
                </a:solidFill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</a:rPr>
              <a:t>press</a:t>
            </a:r>
            <a:r>
              <a:rPr lang="hu-HU" sz="2000" dirty="0" smtClean="0"/>
              <a:t>: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9600" y="5867400"/>
            <a:ext cx="8557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We</a:t>
            </a:r>
            <a:r>
              <a:rPr lang="hu-HU" sz="2000" dirty="0" smtClean="0"/>
              <a:t> </a:t>
            </a:r>
            <a:r>
              <a:rPr lang="hu-HU" sz="2000" dirty="0" err="1" smtClean="0"/>
              <a:t>followed</a:t>
            </a:r>
            <a:r>
              <a:rPr lang="hu-HU" sz="2000" dirty="0" smtClean="0"/>
              <a:t> an </a:t>
            </a:r>
            <a:r>
              <a:rPr lang="hu-HU" sz="2000" dirty="0" err="1" smtClean="0"/>
              <a:t>ensemble</a:t>
            </a:r>
            <a:r>
              <a:rPr lang="hu-HU" sz="2000" dirty="0" smtClean="0"/>
              <a:t> of N=40 </a:t>
            </a:r>
            <a:r>
              <a:rPr lang="hu-HU" sz="2000" dirty="0" err="1" smtClean="0"/>
              <a:t>randomly</a:t>
            </a:r>
            <a:r>
              <a:rPr lang="hu-HU" sz="2000" dirty="0" smtClean="0"/>
              <a:t> </a:t>
            </a:r>
            <a:r>
              <a:rPr lang="hu-HU" sz="2000" dirty="0" err="1" smtClean="0"/>
              <a:t>chosen</a:t>
            </a:r>
            <a:r>
              <a:rPr lang="hu-HU" sz="2000" dirty="0" smtClean="0"/>
              <a:t> </a:t>
            </a:r>
            <a:r>
              <a:rPr lang="hu-HU" sz="2000" dirty="0" err="1" smtClean="0"/>
              <a:t>initial</a:t>
            </a:r>
            <a:r>
              <a:rPr lang="hu-HU" sz="2000" dirty="0" smtClean="0"/>
              <a:t> </a:t>
            </a:r>
            <a:r>
              <a:rPr lang="hu-HU" sz="2000" dirty="0" err="1" smtClean="0"/>
              <a:t>states</a:t>
            </a:r>
            <a:r>
              <a:rPr lang="hu-HU" sz="2000" dirty="0" smtClean="0"/>
              <a:t> and </a:t>
            </a:r>
          </a:p>
          <a:p>
            <a:r>
              <a:rPr lang="hu-HU" sz="2000" dirty="0" err="1" smtClean="0"/>
              <a:t>performed</a:t>
            </a:r>
            <a:r>
              <a:rPr lang="hu-HU" sz="2000" dirty="0" smtClean="0"/>
              <a:t> </a:t>
            </a:r>
            <a:r>
              <a:rPr lang="hu-HU" sz="2000" dirty="0" err="1" smtClean="0"/>
              <a:t>different</a:t>
            </a:r>
            <a:r>
              <a:rPr lang="hu-HU" sz="2000" dirty="0" smtClean="0"/>
              <a:t> </a:t>
            </a:r>
            <a:r>
              <a:rPr lang="hu-HU" sz="2000" dirty="0" err="1" smtClean="0"/>
              <a:t>ensemble</a:t>
            </a:r>
            <a:r>
              <a:rPr lang="hu-HU" sz="2000" dirty="0" smtClean="0"/>
              <a:t> </a:t>
            </a:r>
            <a:r>
              <a:rPr lang="hu-HU" sz="2000" dirty="0" err="1" smtClean="0"/>
              <a:t>averages</a:t>
            </a:r>
            <a:r>
              <a:rPr lang="hu-HU" sz="2000" dirty="0" smtClean="0"/>
              <a:t>. </a:t>
            </a:r>
            <a:r>
              <a:rPr lang="hu-HU" sz="2000" dirty="0" err="1" smtClean="0"/>
              <a:t>Regional</a:t>
            </a:r>
            <a:r>
              <a:rPr lang="hu-HU" sz="2000" dirty="0" smtClean="0"/>
              <a:t> </a:t>
            </a:r>
            <a:r>
              <a:rPr lang="hu-HU" sz="2000" dirty="0" err="1" smtClean="0"/>
              <a:t>averages</a:t>
            </a:r>
            <a:r>
              <a:rPr lang="hu-HU" sz="2000" dirty="0" smtClean="0"/>
              <a:t> </a:t>
            </a:r>
            <a:r>
              <a:rPr lang="hu-HU" sz="2000" dirty="0" err="1" smtClean="0"/>
              <a:t>also</a:t>
            </a:r>
            <a:r>
              <a:rPr lang="hu-HU" sz="2000" dirty="0" smtClean="0"/>
              <a:t> </a:t>
            </a:r>
            <a:r>
              <a:rPr lang="hu-HU" sz="2000" dirty="0" err="1" smtClean="0"/>
              <a:t>possible</a:t>
            </a:r>
            <a:r>
              <a:rPr lang="hu-HU" sz="2000" dirty="0" smtClean="0"/>
              <a:t>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99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Motivation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point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hu-HU" altLang="hu-H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2600" b="1" dirty="0" err="1" smtClean="0">
                <a:latin typeface="Times New Roman" pitchFamily="18" charset="0"/>
                <a:cs typeface="Times New Roman" pitchFamily="18" charset="0"/>
              </a:rPr>
              <a:t>research</a:t>
            </a:r>
            <a:endParaRPr lang="hu-HU" altLang="hu-HU" sz="2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Kép 4" descr="IPC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19175"/>
            <a:ext cx="20462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zövegdoboz 5"/>
          <p:cNvSpPr txBox="1">
            <a:spLocks noChangeArrowheads="1"/>
          </p:cNvSpPr>
          <p:nvPr/>
        </p:nvSpPr>
        <p:spPr bwMode="auto">
          <a:xfrm>
            <a:off x="1143000" y="1447800"/>
            <a:ext cx="3916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/>
              <a:t>IPCC – Intergovernmental Panel</a:t>
            </a:r>
          </a:p>
          <a:p>
            <a:pPr eaLnBrk="1" hangingPunct="1"/>
            <a:r>
              <a:rPr lang="hu-HU" altLang="hu-HU" b="1"/>
              <a:t>on Climate Change Report,</a:t>
            </a:r>
          </a:p>
          <a:p>
            <a:pPr eaLnBrk="1" hangingPunct="1"/>
            <a:r>
              <a:rPr lang="hu-HU" altLang="hu-HU" b="1"/>
              <a:t>The Physical Science Basis, 2013 </a:t>
            </a:r>
            <a:endParaRPr lang="en-US" altLang="hu-HU" b="1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143000" y="3322638"/>
            <a:ext cx="2057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Key concepts: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i="1"/>
              <a:t>Internal variablity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i="1"/>
              <a:t>External variability</a:t>
            </a: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4419600" y="3276600"/>
            <a:ext cx="472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our</a:t>
            </a:r>
            <a:r>
              <a:rPr lang="hu-HU" altLang="hu-HU" dirty="0"/>
              <a:t> </a:t>
            </a:r>
            <a:r>
              <a:rPr lang="hu-HU" altLang="hu-HU" dirty="0" err="1"/>
              <a:t>language</a:t>
            </a:r>
            <a:r>
              <a:rPr lang="hu-HU" altLang="hu-HU" dirty="0"/>
              <a:t>: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 err="1"/>
              <a:t>Consequence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internal</a:t>
            </a:r>
            <a:r>
              <a:rPr lang="hu-HU" altLang="hu-HU" dirty="0"/>
              <a:t> </a:t>
            </a:r>
            <a:r>
              <a:rPr lang="hu-HU" altLang="hu-HU" dirty="0" err="1"/>
              <a:t>dynamics</a:t>
            </a:r>
            <a:r>
              <a:rPr lang="hu-HU" altLang="hu-HU" dirty="0"/>
              <a:t>, </a:t>
            </a:r>
            <a:r>
              <a:rPr lang="hu-HU" altLang="hu-HU" dirty="0" err="1"/>
              <a:t>of</a:t>
            </a:r>
            <a:r>
              <a:rPr lang="hu-HU" altLang="hu-HU" dirty="0"/>
              <a:t> </a:t>
            </a:r>
            <a:r>
              <a:rPr lang="hu-HU" altLang="hu-HU" i="1" dirty="0" err="1" smtClean="0"/>
              <a:t>chaos</a:t>
            </a:r>
            <a:r>
              <a:rPr lang="hu-HU" altLang="hu-HU" dirty="0" smtClean="0"/>
              <a:t> </a:t>
            </a:r>
            <a:endParaRPr lang="hu-HU" altLang="hu-HU" dirty="0"/>
          </a:p>
          <a:p>
            <a:pPr eaLnBrk="1" hangingPunct="1"/>
            <a:r>
              <a:rPr lang="hu-HU" altLang="hu-HU" dirty="0" err="1"/>
              <a:t>External</a:t>
            </a:r>
            <a:r>
              <a:rPr lang="hu-HU" altLang="hu-HU" dirty="0"/>
              <a:t> </a:t>
            </a:r>
            <a:r>
              <a:rPr lang="hu-HU" altLang="hu-HU" i="1" dirty="0" err="1"/>
              <a:t>force</a:t>
            </a:r>
            <a:r>
              <a:rPr lang="hu-HU" altLang="hu-HU" i="1" dirty="0"/>
              <a:t>, </a:t>
            </a:r>
            <a:r>
              <a:rPr lang="hu-HU" altLang="hu-HU" i="1" dirty="0" err="1"/>
              <a:t>driving</a:t>
            </a:r>
            <a:r>
              <a:rPr lang="hu-HU" altLang="hu-HU" i="1" dirty="0"/>
              <a:t> </a:t>
            </a:r>
            <a:r>
              <a:rPr lang="hu-HU" altLang="hu-HU" dirty="0"/>
              <a:t>of </a:t>
            </a:r>
            <a:r>
              <a:rPr lang="hu-HU" altLang="hu-HU" dirty="0" err="1"/>
              <a:t>astronomical</a:t>
            </a:r>
            <a:r>
              <a:rPr lang="hu-HU" altLang="hu-HU" dirty="0"/>
              <a:t> </a:t>
            </a:r>
            <a:r>
              <a:rPr lang="hu-HU" altLang="hu-HU" dirty="0" err="1"/>
              <a:t>or</a:t>
            </a:r>
            <a:r>
              <a:rPr lang="hu-HU" altLang="hu-HU" dirty="0"/>
              <a:t> </a:t>
            </a:r>
          </a:p>
          <a:p>
            <a:pPr eaLnBrk="1" hangingPunct="1"/>
            <a:r>
              <a:rPr lang="hu-HU" altLang="hu-HU" dirty="0" err="1"/>
              <a:t>anthropogenic</a:t>
            </a:r>
            <a:r>
              <a:rPr lang="hu-HU" altLang="hu-HU" dirty="0"/>
              <a:t> </a:t>
            </a:r>
            <a:r>
              <a:rPr lang="hu-HU" altLang="hu-HU" dirty="0" err="1"/>
              <a:t>origin</a:t>
            </a:r>
            <a:endParaRPr lang="hu-HU" altLang="hu-HU" dirty="0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1219200" y="5181600"/>
            <a:ext cx="6929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Climate: „the average weather”. „The classical period of averaging</a:t>
            </a:r>
          </a:p>
          <a:p>
            <a:pPr eaLnBrk="1" hangingPunct="1"/>
            <a:r>
              <a:rPr lang="hu-HU" altLang="hu-HU"/>
              <a:t>is 30 years.”   </a:t>
            </a:r>
          </a:p>
          <a:p>
            <a:pPr eaLnBrk="1" hangingPunct="1"/>
            <a:r>
              <a:rPr lang="hu-HU" altLang="hu-HU"/>
              <a:t>Ergodic hypothesis might be in the background.</a:t>
            </a:r>
          </a:p>
          <a:p>
            <a:pPr eaLnBrk="1" hangingPunct="1"/>
            <a:r>
              <a:rPr lang="hu-HU" altLang="hu-HU"/>
              <a:t>Is this correct in climate change?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8600" y="609600"/>
            <a:ext cx="893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Response</a:t>
            </a:r>
            <a:r>
              <a:rPr lang="hu-HU" sz="2800" b="1" dirty="0" smtClean="0"/>
              <a:t> </a:t>
            </a:r>
            <a:r>
              <a:rPr lang="hu-HU" sz="2800" b="1" dirty="0" err="1"/>
              <a:t>i</a:t>
            </a:r>
            <a:r>
              <a:rPr lang="hu-HU" sz="2800" b="1" dirty="0" err="1" smtClean="0"/>
              <a:t>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surface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temperature</a:t>
            </a:r>
            <a:r>
              <a:rPr lang="hu-HU" sz="2800" b="1" dirty="0" smtClean="0"/>
              <a:t> over Hungary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38246"/>
            <a:ext cx="6785328" cy="318615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41615" y="5105400"/>
            <a:ext cx="75071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Colored</a:t>
            </a:r>
            <a:r>
              <a:rPr lang="hu-HU" sz="2000" dirty="0" smtClean="0"/>
              <a:t> </a:t>
            </a:r>
            <a:r>
              <a:rPr lang="hu-HU" sz="2000" dirty="0" err="1" smtClean="0"/>
              <a:t>lines</a:t>
            </a:r>
            <a:r>
              <a:rPr lang="hu-HU" sz="2000" dirty="0" smtClean="0"/>
              <a:t>: </a:t>
            </a:r>
            <a:r>
              <a:rPr lang="hu-HU" sz="2000" dirty="0" err="1" smtClean="0"/>
              <a:t>ensemble</a:t>
            </a:r>
            <a:r>
              <a:rPr lang="hu-HU" sz="2000" dirty="0" smtClean="0"/>
              <a:t> </a:t>
            </a:r>
            <a:r>
              <a:rPr lang="hu-HU" sz="2000" dirty="0" err="1" smtClean="0"/>
              <a:t>members</a:t>
            </a:r>
            <a:r>
              <a:rPr lang="hu-HU" sz="2000" dirty="0" smtClean="0"/>
              <a:t>, </a:t>
            </a:r>
            <a:r>
              <a:rPr lang="hu-HU" sz="2000" dirty="0" err="1" smtClean="0"/>
              <a:t>dark</a:t>
            </a:r>
            <a:r>
              <a:rPr lang="hu-HU" sz="2000" dirty="0" smtClean="0"/>
              <a:t> line: </a:t>
            </a:r>
            <a:r>
              <a:rPr lang="hu-HU" sz="2000" dirty="0" err="1" smtClean="0"/>
              <a:t>ensemble</a:t>
            </a:r>
            <a:r>
              <a:rPr lang="hu-HU" sz="2000" dirty="0" smtClean="0"/>
              <a:t> </a:t>
            </a:r>
            <a:r>
              <a:rPr lang="hu-HU" sz="2000" dirty="0" err="1" smtClean="0"/>
              <a:t>average</a:t>
            </a:r>
            <a:r>
              <a:rPr lang="hu-HU" sz="2000" dirty="0" smtClean="0"/>
              <a:t> </a:t>
            </a:r>
          </a:p>
          <a:p>
            <a:r>
              <a:rPr lang="hu-HU" sz="2000" b="1" dirty="0" err="1" smtClean="0">
                <a:solidFill>
                  <a:srgbClr val="C00000"/>
                </a:solidFill>
              </a:rPr>
              <a:t>Attracting</a:t>
            </a:r>
            <a:r>
              <a:rPr lang="hu-HU" sz="2000" dirty="0" smtClean="0"/>
              <a:t> </a:t>
            </a:r>
            <a:r>
              <a:rPr lang="hu-HU" sz="2000" dirty="0" err="1" smtClean="0"/>
              <a:t>property</a:t>
            </a:r>
            <a:r>
              <a:rPr lang="hu-HU" sz="2000" dirty="0" smtClean="0"/>
              <a:t> </a:t>
            </a:r>
            <a:r>
              <a:rPr lang="hu-HU" sz="2000" dirty="0" err="1" smtClean="0"/>
              <a:t>demonstrated</a:t>
            </a:r>
            <a:r>
              <a:rPr lang="hu-HU" sz="2000" dirty="0" smtClean="0"/>
              <a:t> (</a:t>
            </a:r>
            <a:r>
              <a:rPr lang="hu-HU" sz="2000" dirty="0" err="1" smtClean="0"/>
              <a:t>red</a:t>
            </a:r>
            <a:r>
              <a:rPr lang="hu-HU" sz="2000" dirty="0" smtClean="0"/>
              <a:t> and </a:t>
            </a:r>
            <a:r>
              <a:rPr lang="hu-HU" sz="2000" dirty="0" err="1" smtClean="0"/>
              <a:t>violet</a:t>
            </a:r>
            <a:r>
              <a:rPr lang="hu-HU" sz="2000" dirty="0" smtClean="0"/>
              <a:t> </a:t>
            </a:r>
            <a:r>
              <a:rPr lang="hu-HU" sz="2000" dirty="0" err="1" smtClean="0"/>
              <a:t>curves</a:t>
            </a:r>
            <a:r>
              <a:rPr lang="hu-HU" sz="2000" dirty="0" smtClean="0"/>
              <a:t>)</a:t>
            </a:r>
          </a:p>
          <a:p>
            <a:r>
              <a:rPr lang="hu-HU" sz="2000" b="1" dirty="0" err="1" smtClean="0">
                <a:solidFill>
                  <a:srgbClr val="C00000"/>
                </a:solidFill>
              </a:rPr>
              <a:t>Exponentia</a:t>
            </a:r>
            <a:r>
              <a:rPr lang="hu-HU" sz="2000" dirty="0" err="1" smtClean="0"/>
              <a:t>l</a:t>
            </a:r>
            <a:r>
              <a:rPr lang="hu-HU" sz="2000" dirty="0" smtClean="0"/>
              <a:t> </a:t>
            </a:r>
            <a:r>
              <a:rPr lang="hu-HU" sz="2000" dirty="0" err="1" smtClean="0"/>
              <a:t>convergence</a:t>
            </a:r>
            <a:r>
              <a:rPr lang="hu-HU" sz="2000" dirty="0" smtClean="0"/>
              <a:t> </a:t>
            </a:r>
            <a:r>
              <a:rPr lang="hu-HU" sz="2000" dirty="0" err="1" smtClean="0"/>
              <a:t>time</a:t>
            </a:r>
            <a:r>
              <a:rPr lang="hu-HU" sz="2000" dirty="0" smtClean="0"/>
              <a:t>, </a:t>
            </a:r>
            <a:r>
              <a:rPr lang="hu-HU" sz="2000" dirty="0" err="1" smtClean="0"/>
              <a:t>t</a:t>
            </a:r>
            <a:r>
              <a:rPr lang="hu-HU" sz="2000" baseline="-25000" dirty="0" err="1" smtClean="0"/>
              <a:t>c</a:t>
            </a:r>
            <a:r>
              <a:rPr lang="hu-HU" sz="2000" dirty="0" smtClean="0"/>
              <a:t> =150 </a:t>
            </a:r>
            <a:r>
              <a:rPr lang="hu-HU" sz="2000" dirty="0" err="1" smtClean="0"/>
              <a:t>years</a:t>
            </a:r>
            <a:endParaRPr lang="hu-HU" sz="2000" dirty="0" smtClean="0"/>
          </a:p>
          <a:p>
            <a:r>
              <a:rPr lang="hu-HU" sz="2000" dirty="0" err="1" smtClean="0"/>
              <a:t>Note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deviation</a:t>
            </a:r>
            <a:r>
              <a:rPr lang="hu-HU" sz="2000" dirty="0" smtClean="0"/>
              <a:t> </a:t>
            </a:r>
            <a:r>
              <a:rPr lang="hu-HU" sz="2000" dirty="0" err="1" smtClean="0"/>
              <a:t>from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shape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CO</a:t>
            </a:r>
            <a:r>
              <a:rPr lang="hu-HU" sz="2000" baseline="-25000" dirty="0" smtClean="0"/>
              <a:t>2</a:t>
            </a:r>
            <a:r>
              <a:rPr lang="hu-HU" sz="2000" dirty="0" smtClean="0"/>
              <a:t> </a:t>
            </a:r>
            <a:r>
              <a:rPr lang="hu-HU" sz="2000" dirty="0" err="1" smtClean="0"/>
              <a:t>scenario</a:t>
            </a:r>
            <a:r>
              <a:rPr lang="hu-HU" sz="2000" dirty="0" smtClean="0"/>
              <a:t>  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03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1000" y="533400"/>
            <a:ext cx="885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different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representation</a:t>
            </a:r>
            <a:r>
              <a:rPr lang="hu-HU" sz="2800" b="1" dirty="0" smtClean="0"/>
              <a:t>: T </a:t>
            </a:r>
            <a:r>
              <a:rPr lang="hu-HU" sz="2800" b="1" dirty="0" err="1" smtClean="0"/>
              <a:t>vs</a:t>
            </a:r>
            <a:r>
              <a:rPr lang="hu-HU" sz="2800" b="1" dirty="0" smtClean="0"/>
              <a:t> CO</a:t>
            </a:r>
            <a:r>
              <a:rPr lang="hu-HU" sz="2800" b="1" baseline="-25000" dirty="0" smtClean="0"/>
              <a:t>2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concentration</a:t>
            </a:r>
            <a:r>
              <a:rPr lang="hu-HU" sz="2800" b="1" dirty="0" smtClean="0"/>
              <a:t> 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13038"/>
            <a:ext cx="5867400" cy="363996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19200" y="5410200"/>
            <a:ext cx="8210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b="1" dirty="0" err="1" smtClean="0">
                <a:solidFill>
                  <a:srgbClr val="C00000"/>
                </a:solidFill>
              </a:rPr>
              <a:t>hysteresis</a:t>
            </a:r>
            <a:r>
              <a:rPr lang="hu-HU" sz="2000" dirty="0" smtClean="0"/>
              <a:t> </a:t>
            </a:r>
            <a:r>
              <a:rPr lang="hu-HU" sz="2000" dirty="0" err="1" smtClean="0"/>
              <a:t>appears</a:t>
            </a:r>
            <a:r>
              <a:rPr lang="hu-HU" sz="2000" dirty="0" smtClean="0"/>
              <a:t>, </a:t>
            </a:r>
            <a:r>
              <a:rPr lang="hu-HU" sz="2000" dirty="0" err="1" smtClean="0"/>
              <a:t>response</a:t>
            </a:r>
            <a:r>
              <a:rPr lang="hu-HU" sz="2000" dirty="0" smtClean="0"/>
              <a:t> is </a:t>
            </a:r>
            <a:r>
              <a:rPr lang="hu-HU" sz="2000" dirty="0" err="1" smtClean="0"/>
              <a:t>nonlinear</a:t>
            </a:r>
            <a:r>
              <a:rPr lang="hu-HU" sz="2000" dirty="0" smtClean="0"/>
              <a:t> </a:t>
            </a:r>
          </a:p>
          <a:p>
            <a:r>
              <a:rPr lang="hu-HU" sz="2000" dirty="0" err="1" smtClean="0"/>
              <a:t>When</a:t>
            </a:r>
            <a:r>
              <a:rPr lang="hu-HU" sz="2000" dirty="0" smtClean="0"/>
              <a:t> </a:t>
            </a:r>
            <a:r>
              <a:rPr lang="hu-HU" sz="2000" dirty="0" err="1" smtClean="0"/>
              <a:t>reaching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same</a:t>
            </a:r>
            <a:r>
              <a:rPr lang="hu-HU" sz="2000" dirty="0" smtClean="0"/>
              <a:t> CO</a:t>
            </a:r>
            <a:r>
              <a:rPr lang="hu-HU" sz="2000" baseline="-25000" dirty="0" smtClean="0"/>
              <a:t>2</a:t>
            </a:r>
            <a:r>
              <a:rPr lang="hu-HU" sz="2000" dirty="0" smtClean="0"/>
              <a:t> </a:t>
            </a:r>
            <a:r>
              <a:rPr lang="hu-HU" sz="2000" dirty="0" err="1" smtClean="0"/>
              <a:t>concentration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ramp</a:t>
            </a:r>
            <a:r>
              <a:rPr lang="hu-HU" sz="2000" dirty="0" smtClean="0"/>
              <a:t> </a:t>
            </a:r>
            <a:r>
              <a:rPr lang="hu-HU" sz="2000" dirty="0" err="1" smtClean="0"/>
              <a:t>downwards</a:t>
            </a:r>
            <a:r>
              <a:rPr lang="hu-HU" sz="2000" dirty="0" smtClean="0"/>
              <a:t>,</a:t>
            </a:r>
          </a:p>
          <a:p>
            <a:r>
              <a:rPr lang="hu-HU" sz="2000" dirty="0" err="1"/>
              <a:t>t</a:t>
            </a:r>
            <a:r>
              <a:rPr lang="hu-HU" sz="2000" dirty="0" err="1" smtClean="0"/>
              <a:t>he</a:t>
            </a:r>
            <a:r>
              <a:rPr lang="hu-HU" sz="2000" dirty="0" smtClean="0"/>
              <a:t> </a:t>
            </a:r>
            <a:r>
              <a:rPr lang="hu-HU" sz="2000" dirty="0" err="1" smtClean="0"/>
              <a:t>temperature</a:t>
            </a:r>
            <a:r>
              <a:rPr lang="hu-HU" sz="2000" dirty="0" smtClean="0"/>
              <a:t> is </a:t>
            </a:r>
            <a:r>
              <a:rPr lang="hu-HU" sz="2000" dirty="0" err="1" smtClean="0"/>
              <a:t>higher</a:t>
            </a:r>
            <a:r>
              <a:rPr lang="hu-HU" sz="2000" dirty="0" smtClean="0"/>
              <a:t> </a:t>
            </a:r>
            <a:r>
              <a:rPr lang="hu-HU" sz="2000" dirty="0" err="1" smtClean="0"/>
              <a:t>than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upward</a:t>
            </a:r>
            <a:r>
              <a:rPr lang="hu-HU" sz="2000" dirty="0" smtClean="0"/>
              <a:t> </a:t>
            </a:r>
            <a:r>
              <a:rPr lang="hu-HU" sz="2000" dirty="0" err="1" smtClean="0"/>
              <a:t>ramp</a:t>
            </a:r>
            <a:r>
              <a:rPr lang="hu-HU" sz="2000" dirty="0" smtClean="0"/>
              <a:t> </a:t>
            </a:r>
            <a:r>
              <a:rPr lang="hu-HU" sz="2000" b="1" dirty="0" smtClean="0">
                <a:solidFill>
                  <a:srgbClr val="C00000"/>
                </a:solidFill>
              </a:rPr>
              <a:t>- </a:t>
            </a:r>
            <a:r>
              <a:rPr lang="hu-HU" sz="2000" b="1" dirty="0" err="1" smtClean="0">
                <a:solidFill>
                  <a:srgbClr val="C00000"/>
                </a:solidFill>
              </a:rPr>
              <a:t>memory</a:t>
            </a:r>
            <a:r>
              <a:rPr lang="hu-HU" sz="2000" dirty="0" smtClean="0"/>
              <a:t>.</a:t>
            </a:r>
          </a:p>
          <a:p>
            <a:r>
              <a:rPr lang="hu-HU" sz="2000" dirty="0" err="1" smtClean="0"/>
              <a:t>Individual</a:t>
            </a:r>
            <a:r>
              <a:rPr lang="hu-HU" sz="2000" dirty="0" smtClean="0"/>
              <a:t> </a:t>
            </a:r>
            <a:r>
              <a:rPr lang="hu-HU" sz="2000" dirty="0" err="1" smtClean="0"/>
              <a:t>trajectories</a:t>
            </a:r>
            <a:r>
              <a:rPr lang="hu-HU" sz="2000" dirty="0" smtClean="0"/>
              <a:t> </a:t>
            </a:r>
            <a:r>
              <a:rPr lang="hu-HU" sz="2000" dirty="0" err="1" smtClean="0"/>
              <a:t>are</a:t>
            </a:r>
            <a:r>
              <a:rPr lang="hu-HU" sz="2000" dirty="0" smtClean="0"/>
              <a:t> </a:t>
            </a:r>
            <a:r>
              <a:rPr lang="hu-HU" sz="2000" dirty="0" err="1" smtClean="0"/>
              <a:t>non-representative</a:t>
            </a:r>
            <a:r>
              <a:rPr lang="hu-HU" sz="2000" dirty="0" smtClean="0"/>
              <a:t> again.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721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95400" y="914400"/>
            <a:ext cx="5759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Hyteresis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scale</a:t>
            </a:r>
            <a:r>
              <a:rPr lang="hu-HU" sz="2800" b="1" dirty="0" smtClean="0"/>
              <a:t> of Europe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4" y="1752601"/>
            <a:ext cx="5281684" cy="3276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95400" y="6096000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Fluctuations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smaller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larger</a:t>
            </a:r>
            <a:r>
              <a:rPr lang="hu-HU" sz="2400" dirty="0" smtClean="0"/>
              <a:t> </a:t>
            </a:r>
            <a:r>
              <a:rPr lang="hu-HU" sz="2400" dirty="0" err="1" smtClean="0"/>
              <a:t>scales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726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8601" y="76200"/>
            <a:ext cx="8915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hu-H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Snapshot</a:t>
            </a:r>
            <a:r>
              <a:rPr lang="hu-H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attractors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natural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distributions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proper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tool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characterize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hu-HU" sz="20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ariability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conceptually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simultions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probability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characterizes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climate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given</a:t>
            </a:r>
            <a:r>
              <a:rPr lang="hu-H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hu-H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hu-H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instant </a:t>
            </a:r>
          </a:p>
          <a:p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simulations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t&gt;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sz="2000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). The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unique</a:t>
            </a:r>
            <a:r>
              <a:rPr lang="hu-H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hu-H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obtained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strongly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differ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30-year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temporal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widely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recommend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ensemble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accurate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numerical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predictions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 (and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suppression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of 30-year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averages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hu-HU" sz="2000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possible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T. Bódai, G. Drótos, M. Herein and G. Károlyi 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endParaRPr lang="hu-H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oint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works</a:t>
            </a:r>
            <a:r>
              <a:rPr lang="hu-H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 descr="ed_loren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333500"/>
            <a:ext cx="2419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zövegdoboz 2"/>
          <p:cNvSpPr txBox="1">
            <a:spLocks noChangeArrowheads="1"/>
          </p:cNvSpPr>
          <p:nvPr/>
        </p:nvSpPr>
        <p:spPr bwMode="auto">
          <a:xfrm>
            <a:off x="1066800" y="838200"/>
            <a:ext cx="2389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Edward Lorenz</a:t>
            </a:r>
          </a:p>
          <a:p>
            <a:pPr eaLnBrk="1" hangingPunct="1"/>
            <a:endParaRPr lang="hu-HU" altLang="hu-HU" sz="2400" b="1"/>
          </a:p>
          <a:p>
            <a:pPr eaLnBrk="1" hangingPunct="1"/>
            <a:r>
              <a:rPr lang="hu-HU" altLang="hu-HU" sz="2400"/>
              <a:t>(1918-2008)</a:t>
            </a:r>
          </a:p>
          <a:p>
            <a:pPr eaLnBrk="1" hangingPunct="1"/>
            <a:endParaRPr lang="hu-HU" altLang="hu-HU"/>
          </a:p>
          <a:p>
            <a:pPr eaLnBrk="1" hangingPunct="1"/>
            <a:endParaRPr lang="hu-HU" altLang="hu-HU"/>
          </a:p>
        </p:txBody>
      </p:sp>
      <p:sp>
        <p:nvSpPr>
          <p:cNvPr id="6148" name="Szövegdoboz 3"/>
          <p:cNvSpPr txBox="1">
            <a:spLocks noChangeArrowheads="1"/>
          </p:cNvSpPr>
          <p:nvPr/>
        </p:nvSpPr>
        <p:spPr bwMode="auto">
          <a:xfrm>
            <a:off x="1143000" y="4648200"/>
            <a:ext cx="6353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The discoverer of dissipative chaos,</a:t>
            </a:r>
          </a:p>
          <a:p>
            <a:pPr eaLnBrk="1" hangingPunct="1"/>
            <a:r>
              <a:rPr lang="hu-HU" altLang="hu-HU"/>
              <a:t>                         of sensitive dependence on initial conditions,</a:t>
            </a:r>
          </a:p>
          <a:p>
            <a:pPr eaLnBrk="1" hangingPunct="1"/>
            <a:r>
              <a:rPr lang="hu-HU" altLang="hu-HU"/>
              <a:t>                         of unpredictability in dynamical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zövegdoboz 1"/>
          <p:cNvSpPr txBox="1">
            <a:spLocks noChangeArrowheads="1"/>
          </p:cNvSpPr>
          <p:nvPr/>
        </p:nvSpPr>
        <p:spPr bwMode="auto">
          <a:xfrm>
            <a:off x="1237006" y="914400"/>
            <a:ext cx="71779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600" b="1" dirty="0"/>
              <a:t>The Lorenz </a:t>
            </a:r>
            <a:r>
              <a:rPr lang="hu-HU" altLang="hu-HU" sz="2600" b="1" dirty="0" err="1"/>
              <a:t>mode</a:t>
            </a:r>
            <a:r>
              <a:rPr lang="hu-HU" altLang="hu-HU" sz="2600" dirty="0" err="1"/>
              <a:t>l</a:t>
            </a:r>
            <a:r>
              <a:rPr lang="hu-HU" altLang="hu-HU" sz="2600" dirty="0"/>
              <a:t> </a:t>
            </a:r>
            <a:r>
              <a:rPr lang="hu-HU" altLang="hu-HU" sz="2400" dirty="0"/>
              <a:t>(1963)</a:t>
            </a:r>
          </a:p>
          <a:p>
            <a:pPr algn="ctr" eaLnBrk="1" hangingPunct="1"/>
            <a:r>
              <a:rPr lang="hu-HU" altLang="hu-HU" b="1" dirty="0" smtClean="0">
                <a:solidFill>
                  <a:srgbClr val="00B050"/>
                </a:solidFill>
              </a:rPr>
              <a:t>J. </a:t>
            </a:r>
            <a:r>
              <a:rPr lang="hu-HU" altLang="hu-HU" b="1" dirty="0" err="1" smtClean="0">
                <a:solidFill>
                  <a:srgbClr val="00B050"/>
                </a:solidFill>
              </a:rPr>
              <a:t>Atmos</a:t>
            </a:r>
            <a:r>
              <a:rPr lang="hu-HU" altLang="hu-HU" b="1" dirty="0" smtClean="0">
                <a:solidFill>
                  <a:srgbClr val="00B050"/>
                </a:solidFill>
              </a:rPr>
              <a:t>. </a:t>
            </a:r>
            <a:r>
              <a:rPr lang="hu-HU" altLang="hu-HU" b="1" dirty="0" err="1" smtClean="0">
                <a:solidFill>
                  <a:srgbClr val="00B050"/>
                </a:solidFill>
              </a:rPr>
              <a:t>Sci</a:t>
            </a:r>
            <a:r>
              <a:rPr lang="hu-HU" altLang="hu-HU" b="1" dirty="0" smtClean="0">
                <a:solidFill>
                  <a:srgbClr val="00B050"/>
                </a:solidFill>
              </a:rPr>
              <a:t>. 20, 130</a:t>
            </a:r>
            <a:r>
              <a:rPr lang="hu-HU" altLang="hu-HU" dirty="0" smtClean="0"/>
              <a:t>, a </a:t>
            </a:r>
            <a:r>
              <a:rPr lang="hu-HU" altLang="hu-HU" dirty="0" err="1"/>
              <a:t>celebrated</a:t>
            </a:r>
            <a:r>
              <a:rPr lang="hu-HU" altLang="hu-HU" dirty="0"/>
              <a:t>, </a:t>
            </a:r>
            <a:r>
              <a:rPr lang="hu-HU" altLang="hu-HU" dirty="0" err="1"/>
              <a:t>paradigmatic</a:t>
            </a:r>
            <a:r>
              <a:rPr lang="hu-HU" altLang="hu-HU" dirty="0"/>
              <a:t> </a:t>
            </a:r>
            <a:r>
              <a:rPr lang="hu-HU" altLang="hu-HU" dirty="0" err="1"/>
              <a:t>example</a:t>
            </a:r>
            <a:r>
              <a:rPr lang="hu-HU" altLang="hu-HU" dirty="0"/>
              <a:t> of </a:t>
            </a:r>
            <a:r>
              <a:rPr lang="hu-HU" altLang="hu-HU" dirty="0" err="1"/>
              <a:t>chaos</a:t>
            </a:r>
            <a:endParaRPr lang="hu-HU" altLang="hu-HU" dirty="0"/>
          </a:p>
        </p:txBody>
      </p:sp>
      <p:sp>
        <p:nvSpPr>
          <p:cNvPr id="7171" name="Szövegdoboz 2"/>
          <p:cNvSpPr txBox="1">
            <a:spLocks noChangeArrowheads="1"/>
          </p:cNvSpPr>
          <p:nvPr/>
        </p:nvSpPr>
        <p:spPr bwMode="auto">
          <a:xfrm>
            <a:off x="1066800" y="1905000"/>
            <a:ext cx="60023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/>
              <a:t>A </a:t>
            </a:r>
            <a:r>
              <a:rPr lang="hu-HU" altLang="hu-HU" dirty="0" err="1"/>
              <a:t>three-variable</a:t>
            </a:r>
            <a:r>
              <a:rPr lang="hu-HU" altLang="hu-HU" dirty="0"/>
              <a:t> </a:t>
            </a:r>
            <a:r>
              <a:rPr lang="hu-HU" altLang="hu-HU" dirty="0" err="1"/>
              <a:t>system</a:t>
            </a:r>
            <a:r>
              <a:rPr lang="hu-HU" altLang="hu-HU" dirty="0"/>
              <a:t> of </a:t>
            </a:r>
            <a:r>
              <a:rPr lang="hu-HU" altLang="hu-HU" dirty="0" err="1"/>
              <a:t>ordinary</a:t>
            </a:r>
            <a:r>
              <a:rPr lang="hu-HU" altLang="hu-HU" dirty="0"/>
              <a:t> </a:t>
            </a:r>
            <a:r>
              <a:rPr lang="hu-HU" altLang="hu-HU" dirty="0" err="1"/>
              <a:t>differential</a:t>
            </a:r>
            <a:r>
              <a:rPr lang="hu-HU" altLang="hu-HU" dirty="0"/>
              <a:t> </a:t>
            </a:r>
            <a:r>
              <a:rPr lang="hu-HU" altLang="hu-HU" dirty="0" err="1"/>
              <a:t>equations</a:t>
            </a:r>
            <a:r>
              <a:rPr lang="hu-HU" altLang="hu-HU" dirty="0"/>
              <a:t>:</a:t>
            </a:r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Standard </a:t>
            </a:r>
            <a:r>
              <a:rPr lang="hu-HU" altLang="hu-HU" dirty="0" err="1"/>
              <a:t>parameters</a:t>
            </a:r>
            <a:r>
              <a:rPr lang="hu-HU" altLang="hu-HU" dirty="0"/>
              <a:t> r=28, </a:t>
            </a:r>
            <a:r>
              <a:rPr lang="el-GR" altLang="hu-HU" dirty="0"/>
              <a:t>σ</a:t>
            </a:r>
            <a:r>
              <a:rPr lang="hu-HU" altLang="hu-HU" dirty="0"/>
              <a:t>=10, b=8/3 </a:t>
            </a: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381000" y="44958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From the internet: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en-US" altLang="hu-HU"/>
              <a:t>In the early 1960's using a simple system of </a:t>
            </a:r>
            <a:r>
              <a:rPr lang="en-US" altLang="hu-HU" b="1">
                <a:solidFill>
                  <a:srgbClr val="C00000"/>
                </a:solidFill>
              </a:rPr>
              <a:t>equations to model convection in the atmosphere</a:t>
            </a:r>
            <a:r>
              <a:rPr lang="en-US" altLang="hu-HU"/>
              <a:t>, Edward Lorenz, an MIT meteorologist, </a:t>
            </a:r>
            <a:r>
              <a:rPr lang="hu-HU" altLang="hu-HU"/>
              <a:t> </a:t>
            </a:r>
            <a:r>
              <a:rPr lang="en-US" altLang="hu-HU"/>
              <a:t>ran headlong into "sensitivity to initial conditions". </a:t>
            </a:r>
            <a:r>
              <a:rPr lang="hu-HU" altLang="hu-HU"/>
              <a:t>…</a:t>
            </a:r>
          </a:p>
          <a:p>
            <a:pPr eaLnBrk="1" hangingPunct="1"/>
            <a:r>
              <a:rPr lang="en-US" altLang="hu-HU"/>
              <a:t>In Lorenz's </a:t>
            </a:r>
            <a:r>
              <a:rPr lang="en-US" altLang="hu-HU" b="1">
                <a:solidFill>
                  <a:srgbClr val="C00000"/>
                </a:solidFill>
              </a:rPr>
              <a:t>meteorological computer modeling</a:t>
            </a:r>
            <a:r>
              <a:rPr lang="en-US" altLang="hu-HU"/>
              <a:t>, he discovered the underlying </a:t>
            </a:r>
            <a:endParaRPr lang="hu-HU" altLang="hu-HU"/>
          </a:p>
          <a:p>
            <a:pPr eaLnBrk="1" hangingPunct="1"/>
            <a:r>
              <a:rPr lang="en-US" altLang="hu-HU"/>
              <a:t>mechanism of deterministic chaos</a:t>
            </a:r>
            <a:endParaRPr lang="hu-HU" altLang="hu-HU"/>
          </a:p>
          <a:p>
            <a:pPr eaLnBrk="1" hangingPunct="1"/>
            <a:endParaRPr lang="hu-HU" altLang="hu-HU"/>
          </a:p>
        </p:txBody>
      </p:sp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46875" r="43439" b="28125"/>
          <a:stretch>
            <a:fillRect/>
          </a:stretch>
        </p:blipFill>
        <p:spPr bwMode="auto">
          <a:xfrm>
            <a:off x="896815" y="2209800"/>
            <a:ext cx="344658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doboz 1"/>
          <p:cNvSpPr txBox="1">
            <a:spLocks noChangeArrowheads="1"/>
          </p:cNvSpPr>
          <p:nvPr/>
        </p:nvSpPr>
        <p:spPr bwMode="auto">
          <a:xfrm>
            <a:off x="3048000" y="228600"/>
            <a:ext cx="3090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Thermal convection</a:t>
            </a:r>
          </a:p>
        </p:txBody>
      </p:sp>
      <p:sp>
        <p:nvSpPr>
          <p:cNvPr id="8195" name="Szövegdoboz 2"/>
          <p:cNvSpPr txBox="1">
            <a:spLocks noChangeArrowheads="1"/>
          </p:cNvSpPr>
          <p:nvPr/>
        </p:nvSpPr>
        <p:spPr bwMode="auto">
          <a:xfrm>
            <a:off x="1143000" y="838200"/>
            <a:ext cx="6638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Take a shallow layer of fluid and heat it from below.</a:t>
            </a:r>
          </a:p>
          <a:p>
            <a:pPr eaLnBrk="1" hangingPunct="1"/>
            <a:r>
              <a:rPr lang="hu-HU" altLang="hu-HU"/>
              <a:t>For a small temperature difference, ∆T the fluid remains at rest.</a:t>
            </a:r>
          </a:p>
        </p:txBody>
      </p:sp>
      <p:sp>
        <p:nvSpPr>
          <p:cNvPr id="7172" name="Szövegdoboz 4"/>
          <p:cNvSpPr txBox="1">
            <a:spLocks noChangeArrowheads="1"/>
          </p:cNvSpPr>
          <p:nvPr/>
        </p:nvSpPr>
        <p:spPr bwMode="auto">
          <a:xfrm>
            <a:off x="1219200" y="1752600"/>
            <a:ext cx="777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At a critical difference ∆T</a:t>
            </a:r>
            <a:r>
              <a:rPr lang="hu-HU" altLang="hu-HU" baseline="-25000"/>
              <a:t>c </a:t>
            </a:r>
          </a:p>
          <a:p>
            <a:pPr eaLnBrk="1" hangingPunct="1"/>
            <a:r>
              <a:rPr lang="hu-HU" altLang="hu-HU"/>
              <a:t>and  </a:t>
            </a:r>
            <a:r>
              <a:rPr lang="hu-HU" altLang="hu-HU" i="1"/>
              <a:t>sligthly above</a:t>
            </a:r>
            <a:r>
              <a:rPr lang="hu-HU" altLang="hu-HU"/>
              <a:t>:</a:t>
            </a:r>
          </a:p>
          <a:p>
            <a:pPr eaLnBrk="1" hangingPunct="1"/>
            <a:r>
              <a:rPr lang="hu-HU" altLang="hu-HU"/>
              <a:t>convective rolls</a:t>
            </a:r>
          </a:p>
        </p:txBody>
      </p:sp>
      <p:sp>
        <p:nvSpPr>
          <p:cNvPr id="7173" name="Szövegdoboz 6"/>
          <p:cNvSpPr txBox="1">
            <a:spLocks noChangeArrowheads="1"/>
          </p:cNvSpPr>
          <p:nvPr/>
        </p:nvSpPr>
        <p:spPr bwMode="auto">
          <a:xfrm>
            <a:off x="5105400" y="3657600"/>
            <a:ext cx="5380038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/>
              <a:t>x ~ fluid velocity in rolls                                       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/>
              <a:t>y,z ~ amplitude of two modes of heat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/>
              <a:t>convection (~sin and ~cos) </a:t>
            </a:r>
          </a:p>
        </p:txBody>
      </p:sp>
      <p:sp>
        <p:nvSpPr>
          <p:cNvPr id="7174" name="Szövegdoboz 7"/>
          <p:cNvSpPr txBox="1">
            <a:spLocks noChangeArrowheads="1"/>
          </p:cNvSpPr>
          <p:nvPr/>
        </p:nvSpPr>
        <p:spPr bwMode="auto">
          <a:xfrm>
            <a:off x="4648200" y="3124200"/>
            <a:ext cx="2132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√2 times the height</a:t>
            </a:r>
          </a:p>
        </p:txBody>
      </p:sp>
      <p:pic>
        <p:nvPicPr>
          <p:cNvPr id="7175" name="Kép 8" descr="rol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24161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Szövegdoboz 9"/>
          <p:cNvSpPr txBox="1">
            <a:spLocks noChangeArrowheads="1"/>
          </p:cNvSpPr>
          <p:nvPr/>
        </p:nvSpPr>
        <p:spPr bwMode="auto">
          <a:xfrm>
            <a:off x="1447800" y="5105400"/>
            <a:ext cx="60101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hu-HU" sz="2000" dirty="0" smtClean="0"/>
              <a:t>σ</a:t>
            </a:r>
            <a:r>
              <a:rPr lang="hu-HU" altLang="hu-HU" sz="2000" dirty="0" smtClean="0"/>
              <a:t>: </a:t>
            </a:r>
            <a:r>
              <a:rPr lang="hu-HU" altLang="hu-HU" sz="2000" b="1" dirty="0" err="1">
                <a:solidFill>
                  <a:srgbClr val="C00000"/>
                </a:solidFill>
              </a:rPr>
              <a:t>materia</a:t>
            </a:r>
            <a:r>
              <a:rPr lang="hu-HU" altLang="hu-HU" sz="2000" dirty="0" err="1"/>
              <a:t>l</a:t>
            </a:r>
            <a:r>
              <a:rPr lang="hu-HU" altLang="hu-HU" sz="2000" dirty="0"/>
              <a:t> </a:t>
            </a:r>
            <a:r>
              <a:rPr lang="hu-HU" altLang="hu-HU" sz="2000" dirty="0" err="1"/>
              <a:t>property</a:t>
            </a:r>
            <a:r>
              <a:rPr lang="hu-HU" altLang="hu-HU" sz="2000" dirty="0"/>
              <a:t>, b: </a:t>
            </a:r>
            <a:r>
              <a:rPr lang="hu-HU" altLang="hu-HU" sz="2000" b="1" dirty="0" err="1">
                <a:solidFill>
                  <a:srgbClr val="C00000"/>
                </a:solidFill>
              </a:rPr>
              <a:t>geometric</a:t>
            </a:r>
            <a:r>
              <a:rPr lang="hu-HU" altLang="hu-HU" sz="2000" dirty="0"/>
              <a:t> </a:t>
            </a:r>
            <a:r>
              <a:rPr lang="hu-HU" altLang="hu-HU" sz="2000" dirty="0" err="1"/>
              <a:t>factor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due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to</a:t>
            </a:r>
            <a:r>
              <a:rPr lang="hu-HU" altLang="hu-HU" sz="2000" dirty="0"/>
              <a:t> √2,</a:t>
            </a:r>
          </a:p>
          <a:p>
            <a:pPr eaLnBrk="1" hangingPunct="1"/>
            <a:r>
              <a:rPr lang="hu-HU" altLang="hu-HU" sz="2000" dirty="0"/>
              <a:t> r= </a:t>
            </a:r>
            <a:r>
              <a:rPr lang="hu-HU" altLang="hu-HU" sz="2000" b="1" dirty="0">
                <a:solidFill>
                  <a:srgbClr val="C00000"/>
                </a:solidFill>
              </a:rPr>
              <a:t>∆T/∆</a:t>
            </a:r>
            <a:r>
              <a:rPr lang="hu-HU" altLang="hu-HU" sz="2000" b="1" dirty="0" err="1">
                <a:solidFill>
                  <a:srgbClr val="C00000"/>
                </a:solidFill>
              </a:rPr>
              <a:t>T</a:t>
            </a:r>
            <a:r>
              <a:rPr lang="hu-HU" altLang="hu-HU" sz="2000" b="1" baseline="-25000" dirty="0" err="1">
                <a:solidFill>
                  <a:srgbClr val="C00000"/>
                </a:solidFill>
              </a:rPr>
              <a:t>c</a:t>
            </a:r>
            <a:r>
              <a:rPr lang="hu-HU" altLang="hu-HU" sz="2000" b="1" baseline="-25000" dirty="0">
                <a:solidFill>
                  <a:srgbClr val="C00000"/>
                </a:solidFill>
              </a:rPr>
              <a:t> </a:t>
            </a:r>
            <a:endParaRPr lang="hu-HU" altLang="hu-HU" sz="2000" b="1" dirty="0">
              <a:solidFill>
                <a:srgbClr val="C00000"/>
              </a:solidFill>
            </a:endParaRPr>
          </a:p>
        </p:txBody>
      </p:sp>
      <p:sp>
        <p:nvSpPr>
          <p:cNvPr id="7177" name="Szövegdoboz 10"/>
          <p:cNvSpPr txBox="1">
            <a:spLocks noChangeArrowheads="1"/>
          </p:cNvSpPr>
          <p:nvPr/>
        </p:nvSpPr>
        <p:spPr bwMode="auto">
          <a:xfrm>
            <a:off x="1524000" y="6153150"/>
            <a:ext cx="4049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000"/>
              <a:t>In a 2mm layer of oil: ∆T</a:t>
            </a:r>
            <a:r>
              <a:rPr lang="hu-HU" altLang="hu-HU" sz="2000" baseline="-25000"/>
              <a:t>c    </a:t>
            </a:r>
            <a:r>
              <a:rPr lang="hu-HU" altLang="hu-HU" sz="2000"/>
              <a:t>= 50 </a:t>
            </a:r>
            <a:r>
              <a:rPr lang="hu-HU" altLang="hu-HU" sz="2000" baseline="30000"/>
              <a:t>o</a:t>
            </a:r>
            <a:r>
              <a:rPr lang="hu-HU" altLang="hu-HU" sz="2000"/>
              <a:t>C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50957" r="46851" b="31696"/>
          <a:stretch>
            <a:fillRect/>
          </a:stretch>
        </p:blipFill>
        <p:spPr bwMode="auto">
          <a:xfrm>
            <a:off x="1219200" y="3657600"/>
            <a:ext cx="35639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gyenes összekötő nyíllal 13"/>
          <p:cNvCxnSpPr/>
          <p:nvPr/>
        </p:nvCxnSpPr>
        <p:spPr>
          <a:xfrm>
            <a:off x="5029200" y="3048000"/>
            <a:ext cx="121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zövegdoboz 1"/>
          <p:cNvSpPr txBox="1">
            <a:spLocks noChangeArrowheads="1"/>
          </p:cNvSpPr>
          <p:nvPr/>
        </p:nvSpPr>
        <p:spPr bwMode="auto">
          <a:xfrm>
            <a:off x="990600" y="304800"/>
            <a:ext cx="28376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600" b="1" dirty="0" err="1"/>
              <a:t>Where</a:t>
            </a:r>
            <a:r>
              <a:rPr lang="hu-HU" altLang="hu-HU" sz="2600" b="1" dirty="0"/>
              <a:t> is </a:t>
            </a:r>
            <a:r>
              <a:rPr lang="hu-HU" altLang="hu-HU" sz="2600" b="1" dirty="0" err="1"/>
              <a:t>chaos</a:t>
            </a:r>
            <a:r>
              <a:rPr lang="hu-HU" altLang="hu-HU" sz="2600" b="1" dirty="0"/>
              <a:t>?</a:t>
            </a: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990600" y="990600"/>
            <a:ext cx="2963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At </a:t>
            </a:r>
            <a:r>
              <a:rPr lang="hu-HU" altLang="hu-HU" b="1"/>
              <a:t>r=28,</a:t>
            </a:r>
            <a:r>
              <a:rPr lang="hu-HU" altLang="hu-HU"/>
              <a:t> i.e. at </a:t>
            </a:r>
            <a:r>
              <a:rPr lang="hu-HU" altLang="hu-HU" b="1"/>
              <a:t>∆T= 28 ∆T</a:t>
            </a:r>
            <a:r>
              <a:rPr lang="hu-HU" altLang="hu-HU" b="1" baseline="-25000"/>
              <a:t>c </a:t>
            </a:r>
            <a:r>
              <a:rPr lang="hu-HU" altLang="hu-HU" b="1"/>
              <a:t> 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For the oil layer: </a:t>
            </a:r>
            <a:r>
              <a:rPr lang="hu-HU" altLang="hu-HU" b="1"/>
              <a:t>1400 </a:t>
            </a:r>
            <a:r>
              <a:rPr lang="hu-HU" altLang="hu-HU" b="1" baseline="30000"/>
              <a:t>o</a:t>
            </a:r>
            <a:r>
              <a:rPr lang="hu-HU" altLang="hu-HU" b="1"/>
              <a:t>C!</a:t>
            </a: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044575" y="2133600"/>
            <a:ext cx="63023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So much beyond the onset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- material properties are different,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- geometry is different: 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- the Lorenz equations do not describe any hydrodynamics.</a:t>
            </a:r>
          </a:p>
        </p:txBody>
      </p:sp>
      <p:pic>
        <p:nvPicPr>
          <p:cNvPr id="5" name="Kép 4" descr="turbcon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1035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1066800" y="443865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/>
              <a:t>From the internet: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en-US" altLang="hu-HU"/>
              <a:t>In the early 1960's using a simple system of equations to model </a:t>
            </a:r>
            <a:r>
              <a:rPr lang="en-US" altLang="hu-HU" b="1">
                <a:solidFill>
                  <a:srgbClr val="C00000"/>
                </a:solidFill>
              </a:rPr>
              <a:t>convection in the atmosphere</a:t>
            </a:r>
            <a:r>
              <a:rPr lang="en-US" altLang="hu-HU"/>
              <a:t>, Edward Lorenz, an MIT meteorologist</a:t>
            </a:r>
            <a:r>
              <a:rPr lang="hu-HU" altLang="hu-HU"/>
              <a:t> …</a:t>
            </a: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066800" y="6019800"/>
            <a:ext cx="7237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In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chaotic</a:t>
            </a:r>
            <a:r>
              <a:rPr lang="hu-HU" altLang="hu-HU" dirty="0"/>
              <a:t> </a:t>
            </a:r>
            <a:r>
              <a:rPr lang="hu-HU" altLang="hu-HU" dirty="0" err="1"/>
              <a:t>regime</a:t>
            </a:r>
            <a:r>
              <a:rPr lang="hu-HU" altLang="hu-HU" dirty="0"/>
              <a:t>, </a:t>
            </a:r>
            <a:r>
              <a:rPr lang="hu-HU" altLang="hu-HU" dirty="0" err="1"/>
              <a:t>the</a:t>
            </a:r>
            <a:r>
              <a:rPr lang="hu-HU" altLang="hu-HU" dirty="0"/>
              <a:t> Lorenz </a:t>
            </a:r>
            <a:r>
              <a:rPr lang="hu-HU" altLang="hu-HU" dirty="0" err="1"/>
              <a:t>model</a:t>
            </a:r>
            <a:r>
              <a:rPr lang="hu-HU" altLang="hu-HU" dirty="0"/>
              <a:t> </a:t>
            </a:r>
            <a:r>
              <a:rPr lang="hu-HU" altLang="hu-HU" b="1" dirty="0">
                <a:solidFill>
                  <a:srgbClr val="C00000"/>
                </a:solidFill>
              </a:rPr>
              <a:t>has no </a:t>
            </a:r>
            <a:r>
              <a:rPr lang="hu-HU" altLang="hu-HU" b="1" dirty="0" err="1">
                <a:solidFill>
                  <a:srgbClr val="C00000"/>
                </a:solidFill>
              </a:rPr>
              <a:t>physical</a:t>
            </a:r>
            <a:r>
              <a:rPr lang="hu-HU" altLang="hu-HU" b="1" dirty="0">
                <a:solidFill>
                  <a:srgbClr val="C00000"/>
                </a:solidFill>
              </a:rPr>
              <a:t> </a:t>
            </a:r>
            <a:r>
              <a:rPr lang="hu-HU" altLang="hu-HU" b="1" dirty="0" err="1" smtClean="0">
                <a:solidFill>
                  <a:srgbClr val="C00000"/>
                </a:solidFill>
              </a:rPr>
              <a:t>relevance</a:t>
            </a:r>
            <a:r>
              <a:rPr lang="hu-HU" altLang="hu-HU" b="1" dirty="0" smtClean="0">
                <a:solidFill>
                  <a:srgbClr val="C00000"/>
                </a:solidFill>
              </a:rPr>
              <a:t>!</a:t>
            </a:r>
            <a:endParaRPr lang="hu-HU" altLang="hu-HU" b="1" dirty="0">
              <a:solidFill>
                <a:srgbClr val="C00000"/>
              </a:solidFill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1066800" y="4419600"/>
            <a:ext cx="7391400" cy="1219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1143000" y="4419600"/>
            <a:ext cx="7315200" cy="1219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zövegdoboz 1"/>
          <p:cNvSpPr txBox="1">
            <a:spLocks noChangeArrowheads="1"/>
          </p:cNvSpPr>
          <p:nvPr/>
        </p:nvSpPr>
        <p:spPr bwMode="auto">
          <a:xfrm>
            <a:off x="1066800" y="838200"/>
            <a:ext cx="3529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b="1"/>
              <a:t>Properties of chaos</a:t>
            </a:r>
          </a:p>
          <a:p>
            <a:pPr eaLnBrk="1" hangingPunct="1"/>
            <a:r>
              <a:rPr lang="hu-HU" altLang="hu-HU" sz="2000"/>
              <a:t>based on the Lorenz attractor</a:t>
            </a:r>
          </a:p>
        </p:txBody>
      </p:sp>
      <p:sp>
        <p:nvSpPr>
          <p:cNvPr id="10243" name="Szövegdoboz 2"/>
          <p:cNvSpPr txBox="1">
            <a:spLocks noChangeArrowheads="1"/>
          </p:cNvSpPr>
          <p:nvPr/>
        </p:nvSpPr>
        <p:spPr bwMode="auto">
          <a:xfrm>
            <a:off x="1066800" y="2286000"/>
            <a:ext cx="3275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/>
              <a:t>- </a:t>
            </a:r>
            <a:r>
              <a:rPr lang="hu-HU" altLang="hu-HU" b="1" dirty="0" err="1"/>
              <a:t>Irregular</a:t>
            </a:r>
            <a:r>
              <a:rPr lang="hu-HU" altLang="hu-HU" dirty="0"/>
              <a:t> (</a:t>
            </a:r>
            <a:r>
              <a:rPr lang="hu-HU" altLang="hu-HU" dirty="0" err="1"/>
              <a:t>nonperiodic</a:t>
            </a:r>
            <a:r>
              <a:rPr lang="hu-HU" altLang="hu-HU" dirty="0"/>
              <a:t>),</a:t>
            </a:r>
          </a:p>
          <a:p>
            <a:pPr eaLnBrk="1" hangingPunct="1"/>
            <a:r>
              <a:rPr lang="hu-HU" altLang="hu-HU" dirty="0" err="1"/>
              <a:t>long</a:t>
            </a:r>
            <a:r>
              <a:rPr lang="hu-HU" altLang="hu-HU" dirty="0"/>
              <a:t> </a:t>
            </a:r>
            <a:r>
              <a:rPr lang="hu-HU" altLang="hu-HU" dirty="0" err="1"/>
              <a:t>lasting</a:t>
            </a:r>
            <a:r>
              <a:rPr lang="hu-HU" altLang="hu-HU" dirty="0"/>
              <a:t> </a:t>
            </a:r>
            <a:r>
              <a:rPr lang="hu-HU" altLang="hu-HU" dirty="0" err="1"/>
              <a:t>time-dependence</a:t>
            </a:r>
            <a:endParaRPr lang="hu-HU" altLang="hu-HU" dirty="0"/>
          </a:p>
        </p:txBody>
      </p:sp>
      <p:pic>
        <p:nvPicPr>
          <p:cNvPr id="10244" name="Kép 3" descr="2viztranz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6" b="49625"/>
          <a:stretch>
            <a:fillRect/>
          </a:stretch>
        </p:blipFill>
        <p:spPr bwMode="auto">
          <a:xfrm>
            <a:off x="5029200" y="1981200"/>
            <a:ext cx="32432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Szövegdoboz 4"/>
          <p:cNvSpPr txBox="1">
            <a:spLocks noChangeArrowheads="1"/>
          </p:cNvSpPr>
          <p:nvPr/>
        </p:nvSpPr>
        <p:spPr bwMode="auto">
          <a:xfrm>
            <a:off x="1143000" y="403860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/>
              <a:t>- Sensitive</a:t>
            </a:r>
            <a:r>
              <a:rPr lang="hu-HU" altLang="hu-HU"/>
              <a:t> dependence on the</a:t>
            </a:r>
          </a:p>
          <a:p>
            <a:pPr eaLnBrk="1" hangingPunct="1"/>
            <a:r>
              <a:rPr lang="hu-HU" altLang="hu-HU"/>
              <a:t>initial condition, </a:t>
            </a:r>
            <a:r>
              <a:rPr lang="hu-HU" altLang="hu-HU" b="1"/>
              <a:t>unpredictability,</a:t>
            </a:r>
          </a:p>
          <a:p>
            <a:pPr eaLnBrk="1" hangingPunct="1"/>
            <a:r>
              <a:rPr lang="hu-HU" altLang="hu-HU"/>
              <a:t>individual trajectories are </a:t>
            </a:r>
            <a:r>
              <a:rPr lang="hu-HU" altLang="hu-HU" b="1"/>
              <a:t>not</a:t>
            </a:r>
          </a:p>
          <a:p>
            <a:pPr eaLnBrk="1" hangingPunct="1"/>
            <a:r>
              <a:rPr lang="hu-HU" altLang="hu-HU" b="1"/>
              <a:t>meaningful</a:t>
            </a:r>
            <a:r>
              <a:rPr lang="hu-HU" altLang="hu-HU"/>
              <a:t>  </a:t>
            </a:r>
          </a:p>
        </p:txBody>
      </p:sp>
      <p:pic>
        <p:nvPicPr>
          <p:cNvPr id="9222" name="Kép 5" descr="2viztranz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76"/>
          <a:stretch>
            <a:fillRect/>
          </a:stretch>
        </p:blipFill>
        <p:spPr bwMode="auto">
          <a:xfrm>
            <a:off x="4953000" y="4010025"/>
            <a:ext cx="2667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Szövegdoboz 6"/>
          <p:cNvSpPr txBox="1">
            <a:spLocks noChangeArrowheads="1"/>
          </p:cNvSpPr>
          <p:nvPr/>
        </p:nvSpPr>
        <p:spPr bwMode="auto">
          <a:xfrm>
            <a:off x="8382000" y="2573338"/>
            <a:ext cx="220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000"/>
              <a:t>t</a:t>
            </a:r>
          </a:p>
        </p:txBody>
      </p:sp>
      <p:sp>
        <p:nvSpPr>
          <p:cNvPr id="9224" name="Szövegdoboz 7"/>
          <p:cNvSpPr txBox="1">
            <a:spLocks noChangeArrowheads="1"/>
          </p:cNvSpPr>
          <p:nvPr/>
        </p:nvSpPr>
        <p:spPr bwMode="auto">
          <a:xfrm>
            <a:off x="7780338" y="4325938"/>
            <a:ext cx="2206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000"/>
              <a:t>t</a:t>
            </a:r>
          </a:p>
        </p:txBody>
      </p:sp>
      <p:sp>
        <p:nvSpPr>
          <p:cNvPr id="9225" name="Szövegdoboz 8"/>
          <p:cNvSpPr txBox="1">
            <a:spLocks noChangeArrowheads="1"/>
          </p:cNvSpPr>
          <p:nvPr/>
        </p:nvSpPr>
        <p:spPr bwMode="auto">
          <a:xfrm>
            <a:off x="7772400" y="5240338"/>
            <a:ext cx="220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000"/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4" grpId="0"/>
      <p:bldP spid="92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epsfig, graphicx}&#10;\psfigdriver{dvips}&#10;\begin{document}&#10;\includegraphics{bifext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442"/>
  <p:tag name="PICTUREFILESIZE" val="3937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68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4891</TotalTime>
  <Words>2105</Words>
  <Application>Microsoft Office PowerPoint</Application>
  <PresentationFormat>Diavetítés a képernyőre (4:3 oldalarány)</PresentationFormat>
  <Paragraphs>371</Paragraphs>
  <Slides>43</Slides>
  <Notes>5</Notes>
  <HiddenSlides>0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4" baseType="lpstr">
      <vt:lpstr>Default Design</vt:lpstr>
      <vt:lpstr>Climate change from the point of view of chaos theory  Klímaváltozás káoszos szemmel  </vt:lpstr>
      <vt:lpstr>PowerPoint bemutató</vt:lpstr>
      <vt:lpstr>Motivation from the point of view of applied math</vt:lpstr>
      <vt:lpstr>Motivation from the point of view of climate research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Seasonal driving</vt:lpstr>
      <vt:lpstr>PowerPoint bemutató</vt:lpstr>
      <vt:lpstr>PowerPoint bemutató</vt:lpstr>
      <vt:lpstr>PowerPoint bemutató</vt:lpstr>
      <vt:lpstr>The generalization of Lorenz’s model to climate change</vt:lpstr>
      <vt:lpstr>Snapshot  attractors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Bifurcation diagram with constant driving, F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ELTE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chaotically driven model climate: Extreme events and snapshot attractors</dc:title>
  <dc:creator>Tamas Bodai</dc:creator>
  <cp:lastModifiedBy>Tél Tamás</cp:lastModifiedBy>
  <cp:revision>199</cp:revision>
  <dcterms:created xsi:type="dcterms:W3CDTF">2011-09-08T06:05:37Z</dcterms:created>
  <dcterms:modified xsi:type="dcterms:W3CDTF">2015-10-26T13:35:22Z</dcterms:modified>
</cp:coreProperties>
</file>